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34" r:id="rId2"/>
    <p:sldId id="694" r:id="rId3"/>
    <p:sldId id="693" r:id="rId4"/>
    <p:sldId id="692" r:id="rId5"/>
    <p:sldId id="695" r:id="rId6"/>
    <p:sldId id="679" r:id="rId7"/>
    <p:sldId id="680" r:id="rId8"/>
    <p:sldId id="681" r:id="rId9"/>
    <p:sldId id="682" r:id="rId10"/>
    <p:sldId id="683" r:id="rId11"/>
    <p:sldId id="685" r:id="rId12"/>
    <p:sldId id="684" r:id="rId13"/>
    <p:sldId id="686" r:id="rId14"/>
    <p:sldId id="688" r:id="rId15"/>
    <p:sldId id="687" r:id="rId16"/>
    <p:sldId id="689" r:id="rId17"/>
    <p:sldId id="690" r:id="rId18"/>
    <p:sldId id="696" r:id="rId19"/>
    <p:sldId id="691" r:id="rId20"/>
    <p:sldId id="697" r:id="rId21"/>
  </p:sldIdLst>
  <p:sldSz cx="12192000" cy="6858000"/>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広直" initials="小林" lastIdx="1" clrIdx="0">
    <p:extLst>
      <p:ext uri="{19B8F6BF-5375-455C-9EA6-DF929625EA0E}">
        <p15:presenceInfo xmlns:p15="http://schemas.microsoft.com/office/powerpoint/2012/main" userId="02145d075f93c3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85" d="100"/>
          <a:sy n="85" d="100"/>
        </p:scale>
        <p:origin x="60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86446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50183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2555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52399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08902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41110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B1B758-A35A-4BA8-ABEC-B4FA9654418D}" type="datetimeFigureOut">
              <a:rPr kumimoji="1" lang="ja-JP" altLang="en-US" smtClean="0"/>
              <a:t>2021/8/8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3004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B1B758-A35A-4BA8-ABEC-B4FA9654418D}" type="datetimeFigureOut">
              <a:rPr kumimoji="1" lang="ja-JP" altLang="en-US" smtClean="0"/>
              <a:t>2021/8/8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69868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B1B758-A35A-4BA8-ABEC-B4FA9654418D}" type="datetimeFigureOut">
              <a:rPr kumimoji="1" lang="ja-JP" altLang="en-US" smtClean="0"/>
              <a:t>2021/8/8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95335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13832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77156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1B758-A35A-4BA8-ABEC-B4FA9654418D}" type="datetimeFigureOut">
              <a:rPr kumimoji="1" lang="ja-JP" altLang="en-US" smtClean="0"/>
              <a:t>2021/8/8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718446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maps/@53.3492381,-6.270169,3a,62y,335.75h,91.09t/data=!3m6!1e1!3m4!1sF1T6ho1Dy6icSS4cN1znmw!2e0!7i16384!8i8192" TargetMode="External"/><Relationship Id="rId2" Type="http://schemas.openxmlformats.org/officeDocument/2006/relationships/hyperlink" Target="https://www.joyceproject.com/notes/120004kiernans.htm" TargetMode="Externa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95A7B-3F71-4605-A3D1-C2B7626FEDB3}"/>
              </a:ext>
            </a:extLst>
          </p:cNvPr>
          <p:cNvSpPr>
            <a:spLocks noGrp="1"/>
          </p:cNvSpPr>
          <p:nvPr>
            <p:ph type="title"/>
          </p:nvPr>
        </p:nvSpPr>
        <p:spPr>
          <a:xfrm>
            <a:off x="390617" y="365125"/>
            <a:ext cx="10963183" cy="1325563"/>
          </a:xfrm>
        </p:spPr>
        <p:txBody>
          <a:bodyPr/>
          <a:lstStyle/>
          <a:p>
            <a:r>
              <a:rPr lang="ja-JP" altLang="en-US" dirty="0"/>
              <a:t> </a:t>
            </a:r>
            <a:r>
              <a:rPr lang="en-US" altLang="ja-JP" dirty="0"/>
              <a:t>2022</a:t>
            </a:r>
            <a:r>
              <a:rPr lang="ja-JP" altLang="en-US" dirty="0"/>
              <a:t>年の</a:t>
            </a:r>
            <a:r>
              <a:rPr lang="en-US" altLang="ja-JP" dirty="0"/>
              <a:t>『</a:t>
            </a:r>
            <a:r>
              <a:rPr lang="ja-JP" altLang="en-US" dirty="0"/>
              <a:t>ユリシーズ</a:t>
            </a:r>
            <a:r>
              <a:rPr lang="en-US" altLang="ja-JP" dirty="0"/>
              <a:t>』</a:t>
            </a:r>
            <a:r>
              <a:rPr lang="ja-JP" altLang="en-US" dirty="0"/>
              <a:t>　第</a:t>
            </a:r>
            <a:r>
              <a:rPr lang="en-US" altLang="ja-JP" dirty="0"/>
              <a:t>12</a:t>
            </a:r>
            <a:r>
              <a:rPr lang="ja-JP" altLang="en-US" dirty="0"/>
              <a:t>回読書会</a:t>
            </a:r>
            <a:endParaRPr kumimoji="1" lang="ja-JP" altLang="en-US" dirty="0"/>
          </a:p>
        </p:txBody>
      </p:sp>
      <p:sp>
        <p:nvSpPr>
          <p:cNvPr id="3" name="コンテンツ プレースホルダー 2">
            <a:extLst>
              <a:ext uri="{FF2B5EF4-FFF2-40B4-BE49-F238E27FC236}">
                <a16:creationId xmlns:a16="http://schemas.microsoft.com/office/drawing/2014/main" id="{9F026576-97C8-4B8E-8416-193D2CF2A1FF}"/>
              </a:ext>
            </a:extLst>
          </p:cNvPr>
          <p:cNvSpPr>
            <a:spLocks noGrp="1"/>
          </p:cNvSpPr>
          <p:nvPr>
            <p:ph idx="1"/>
          </p:nvPr>
        </p:nvSpPr>
        <p:spPr>
          <a:xfrm>
            <a:off x="838200" y="2043953"/>
            <a:ext cx="10515600" cy="4133009"/>
          </a:xfrm>
        </p:spPr>
        <p:txBody>
          <a:bodyPr>
            <a:normAutofit fontScale="85000" lnSpcReduction="10000"/>
          </a:bodyPr>
          <a:lstStyle/>
          <a:p>
            <a:pPr marL="0" indent="0">
              <a:buNone/>
            </a:pPr>
            <a:r>
              <a:rPr lang="ja-JP" altLang="en-US" sz="5600" b="1" dirty="0"/>
              <a:t>ナショナリズムをめぐって</a:t>
            </a:r>
            <a:endParaRPr lang="en-US" altLang="ja-JP" sz="5600" b="1" dirty="0"/>
          </a:p>
          <a:p>
            <a:pPr marL="0" indent="0">
              <a:buNone/>
            </a:pPr>
            <a:r>
              <a:rPr lang="ja-JP" altLang="en-US" sz="4800" dirty="0"/>
              <a:t>　　</a:t>
            </a:r>
            <a:endParaRPr lang="en-US" altLang="ja-JP" sz="4800" dirty="0"/>
          </a:p>
          <a:p>
            <a:pPr marL="0" indent="0">
              <a:buNone/>
            </a:pPr>
            <a:r>
              <a:rPr lang="ja-JP" altLang="en-US" sz="4800" dirty="0"/>
              <a:t>　　包摂と排除、</a:t>
            </a:r>
            <a:endParaRPr lang="en-US" altLang="ja-JP" sz="4800" dirty="0"/>
          </a:p>
          <a:p>
            <a:pPr marL="0" indent="0">
              <a:buNone/>
            </a:pPr>
            <a:r>
              <a:rPr lang="ja-JP" altLang="en-US" sz="4800" dirty="0"/>
              <a:t>　　憎悪のナショナリズムと愛のナショナリズム</a:t>
            </a:r>
            <a:endParaRPr lang="en-US" altLang="ja-JP" sz="4800" dirty="0"/>
          </a:p>
          <a:p>
            <a:pPr marL="0" indent="0" algn="r">
              <a:buNone/>
            </a:pPr>
            <a:endParaRPr lang="en-US" altLang="ja-JP" sz="3600" dirty="0"/>
          </a:p>
          <a:p>
            <a:pPr marL="0" indent="0" algn="r">
              <a:buNone/>
            </a:pPr>
            <a:endParaRPr lang="en-US" altLang="ja-JP" sz="3600" dirty="0"/>
          </a:p>
          <a:p>
            <a:pPr marL="0" indent="0" algn="r">
              <a:buNone/>
            </a:pPr>
            <a:r>
              <a:rPr lang="ja-JP" altLang="en-US" sz="3600" dirty="0"/>
              <a:t>小林 広直</a:t>
            </a:r>
            <a:endParaRPr lang="en-US" altLang="ja-JP" sz="3600" dirty="0"/>
          </a:p>
        </p:txBody>
      </p:sp>
    </p:spTree>
    <p:extLst>
      <p:ext uri="{BB962C8B-B14F-4D97-AF65-F5344CB8AC3E}">
        <p14:creationId xmlns:p14="http://schemas.microsoft.com/office/powerpoint/2010/main" val="96716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5606D3-2094-45C9-BE30-066DB020A56C}"/>
              </a:ext>
            </a:extLst>
          </p:cNvPr>
          <p:cNvSpPr>
            <a:spLocks noGrp="1"/>
          </p:cNvSpPr>
          <p:nvPr>
            <p:ph type="title"/>
          </p:nvPr>
        </p:nvSpPr>
        <p:spPr/>
        <p:txBody>
          <a:bodyPr/>
          <a:lstStyle/>
          <a:p>
            <a:r>
              <a:rPr kumimoji="1" lang="ja-JP" altLang="en-US" dirty="0"/>
              <a:t>包摂</a:t>
            </a:r>
            <a:r>
              <a:rPr kumimoji="1" lang="en-US" altLang="ja-JP" dirty="0"/>
              <a:t>(inclusion)</a:t>
            </a:r>
            <a:r>
              <a:rPr kumimoji="1" lang="ja-JP" altLang="en-US" dirty="0"/>
              <a:t>と排除</a:t>
            </a:r>
            <a:r>
              <a:rPr kumimoji="1" lang="en-US" altLang="ja-JP" dirty="0"/>
              <a:t>(exclusion)</a:t>
            </a:r>
            <a:endParaRPr kumimoji="1" lang="ja-JP" altLang="en-US" dirty="0"/>
          </a:p>
        </p:txBody>
      </p:sp>
      <p:sp>
        <p:nvSpPr>
          <p:cNvPr id="3" name="コンテンツ プレースホルダー 2">
            <a:extLst>
              <a:ext uri="{FF2B5EF4-FFF2-40B4-BE49-F238E27FC236}">
                <a16:creationId xmlns:a16="http://schemas.microsoft.com/office/drawing/2014/main" id="{5F7AEC79-E096-46E1-AA2C-0212A5A12ACA}"/>
              </a:ext>
            </a:extLst>
          </p:cNvPr>
          <p:cNvSpPr>
            <a:spLocks noGrp="1"/>
          </p:cNvSpPr>
          <p:nvPr>
            <p:ph idx="1"/>
          </p:nvPr>
        </p:nvSpPr>
        <p:spPr>
          <a:xfrm>
            <a:off x="251011" y="5853955"/>
            <a:ext cx="11421035" cy="907860"/>
          </a:xfrm>
        </p:spPr>
        <p:txBody>
          <a:bodyPr>
            <a:normAutofit/>
          </a:bodyPr>
          <a:lstStyle/>
          <a:p>
            <a:pPr marL="0" indent="0">
              <a:buNone/>
            </a:pPr>
            <a:r>
              <a:rPr kumimoji="1" lang="ja-JP" altLang="en-US" dirty="0"/>
              <a:t>「包摂」することは確かに重要なのだが、、、</a:t>
            </a:r>
          </a:p>
        </p:txBody>
      </p:sp>
      <p:sp>
        <p:nvSpPr>
          <p:cNvPr id="4" name="正方形/長方形 3">
            <a:extLst>
              <a:ext uri="{FF2B5EF4-FFF2-40B4-BE49-F238E27FC236}">
                <a16:creationId xmlns:a16="http://schemas.microsoft.com/office/drawing/2014/main" id="{BDDCBFE3-AAF5-4B5E-AD06-9F5EF0E241BC}"/>
              </a:ext>
            </a:extLst>
          </p:cNvPr>
          <p:cNvSpPr/>
          <p:nvPr/>
        </p:nvSpPr>
        <p:spPr>
          <a:xfrm>
            <a:off x="251012" y="1515035"/>
            <a:ext cx="10121153" cy="409687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14D639D2-D846-43DF-91C0-10DBEF8C5776}"/>
              </a:ext>
            </a:extLst>
          </p:cNvPr>
          <p:cNvSpPr/>
          <p:nvPr/>
        </p:nvSpPr>
        <p:spPr>
          <a:xfrm>
            <a:off x="636495" y="2066366"/>
            <a:ext cx="5002305" cy="323625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アイルランド人</a:t>
            </a:r>
            <a:endParaRPr kumimoji="1" lang="en-US" altLang="ja-JP" sz="3200" dirty="0"/>
          </a:p>
          <a:p>
            <a:pPr algn="ctr"/>
            <a:endParaRPr kumimoji="1" lang="ja-JP" altLang="en-US" dirty="0"/>
          </a:p>
        </p:txBody>
      </p:sp>
    </p:spTree>
    <p:extLst>
      <p:ext uri="{BB962C8B-B14F-4D97-AF65-F5344CB8AC3E}">
        <p14:creationId xmlns:p14="http://schemas.microsoft.com/office/powerpoint/2010/main" val="261612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5606D3-2094-45C9-BE30-066DB020A56C}"/>
              </a:ext>
            </a:extLst>
          </p:cNvPr>
          <p:cNvSpPr>
            <a:spLocks noGrp="1"/>
          </p:cNvSpPr>
          <p:nvPr>
            <p:ph type="title"/>
          </p:nvPr>
        </p:nvSpPr>
        <p:spPr>
          <a:xfrm>
            <a:off x="251011" y="96186"/>
            <a:ext cx="11102789" cy="979580"/>
          </a:xfrm>
        </p:spPr>
        <p:txBody>
          <a:bodyPr/>
          <a:lstStyle/>
          <a:p>
            <a:r>
              <a:rPr kumimoji="1" lang="ja-JP" altLang="en-US" dirty="0"/>
              <a:t>排除</a:t>
            </a:r>
            <a:r>
              <a:rPr kumimoji="1" lang="en-US" altLang="ja-JP" dirty="0"/>
              <a:t>(exclusion)</a:t>
            </a:r>
            <a:r>
              <a:rPr kumimoji="1" lang="ja-JP" altLang="en-US" dirty="0"/>
              <a:t>と包摂</a:t>
            </a:r>
            <a:r>
              <a:rPr kumimoji="1" lang="en-US" altLang="ja-JP" dirty="0"/>
              <a:t>(inclusion)</a:t>
            </a:r>
            <a:endParaRPr kumimoji="1" lang="ja-JP" altLang="en-US" dirty="0"/>
          </a:p>
        </p:txBody>
      </p:sp>
      <p:sp>
        <p:nvSpPr>
          <p:cNvPr id="3" name="コンテンツ プレースホルダー 2">
            <a:extLst>
              <a:ext uri="{FF2B5EF4-FFF2-40B4-BE49-F238E27FC236}">
                <a16:creationId xmlns:a16="http://schemas.microsoft.com/office/drawing/2014/main" id="{5F7AEC79-E096-46E1-AA2C-0212A5A12ACA}"/>
              </a:ext>
            </a:extLst>
          </p:cNvPr>
          <p:cNvSpPr>
            <a:spLocks noGrp="1"/>
          </p:cNvSpPr>
          <p:nvPr>
            <p:ph idx="1"/>
          </p:nvPr>
        </p:nvSpPr>
        <p:spPr>
          <a:xfrm>
            <a:off x="251011" y="5230906"/>
            <a:ext cx="11421035" cy="1530909"/>
          </a:xfrm>
        </p:spPr>
        <p:txBody>
          <a:bodyPr>
            <a:normAutofit fontScale="92500"/>
          </a:bodyPr>
          <a:lstStyle/>
          <a:p>
            <a:pPr marL="0" indent="0">
              <a:buNone/>
            </a:pPr>
            <a:r>
              <a:rPr lang="ja-JP" altLang="en-US" dirty="0"/>
              <a:t>アイルランド人を包摂することで、アイルランド人以外が排除される</a:t>
            </a:r>
            <a:endParaRPr lang="en-US" altLang="ja-JP" dirty="0"/>
          </a:p>
          <a:p>
            <a:pPr marL="0" indent="0">
              <a:buNone/>
            </a:pPr>
            <a:r>
              <a:rPr lang="ja-JP" altLang="en-US" dirty="0"/>
              <a:t>ユダヤ人を排除することで、ユダヤ人以外は包摂される</a:t>
            </a:r>
            <a:endParaRPr lang="en-US" altLang="ja-JP" dirty="0"/>
          </a:p>
          <a:p>
            <a:pPr marL="0" indent="0">
              <a:buNone/>
            </a:pPr>
            <a:r>
              <a:rPr kumimoji="1" lang="ja-JP" altLang="en-US"/>
              <a:t>　包摂が持つ一種の逆説的な暴力性→例）ミシェル</a:t>
            </a:r>
            <a:r>
              <a:rPr kumimoji="1" lang="ja-JP" altLang="en-US" dirty="0"/>
              <a:t>・フーコー　</a:t>
            </a:r>
            <a:r>
              <a:rPr kumimoji="1" lang="en-US" altLang="ja-JP" dirty="0"/>
              <a:t>『</a:t>
            </a:r>
            <a:r>
              <a:rPr kumimoji="1" lang="ja-JP" altLang="en-US" dirty="0"/>
              <a:t>狂気の歴史</a:t>
            </a:r>
            <a:r>
              <a:rPr kumimoji="1" lang="en-US" altLang="ja-JP" dirty="0"/>
              <a:t>』</a:t>
            </a:r>
            <a:endParaRPr kumimoji="1" lang="ja-JP" altLang="en-US" dirty="0"/>
          </a:p>
        </p:txBody>
      </p:sp>
      <p:sp>
        <p:nvSpPr>
          <p:cNvPr id="4" name="正方形/長方形 3">
            <a:extLst>
              <a:ext uri="{FF2B5EF4-FFF2-40B4-BE49-F238E27FC236}">
                <a16:creationId xmlns:a16="http://schemas.microsoft.com/office/drawing/2014/main" id="{BDDCBFE3-AAF5-4B5E-AD06-9F5EF0E241BC}"/>
              </a:ext>
            </a:extLst>
          </p:cNvPr>
          <p:cNvSpPr/>
          <p:nvPr/>
        </p:nvSpPr>
        <p:spPr>
          <a:xfrm>
            <a:off x="251011" y="986118"/>
            <a:ext cx="10121153" cy="38817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14D639D2-D846-43DF-91C0-10DBEF8C5776}"/>
              </a:ext>
            </a:extLst>
          </p:cNvPr>
          <p:cNvSpPr/>
          <p:nvPr/>
        </p:nvSpPr>
        <p:spPr>
          <a:xfrm>
            <a:off x="376519" y="1223684"/>
            <a:ext cx="5002305" cy="323625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ユダヤ</a:t>
            </a:r>
            <a:r>
              <a:rPr kumimoji="1" lang="ja-JP" altLang="en-US" sz="3200" dirty="0"/>
              <a:t>人</a:t>
            </a:r>
            <a:endParaRPr kumimoji="1" lang="en-US" altLang="ja-JP" sz="3200" dirty="0"/>
          </a:p>
          <a:p>
            <a:pPr algn="ctr"/>
            <a:endParaRPr kumimoji="1" lang="ja-JP" altLang="en-US" dirty="0"/>
          </a:p>
        </p:txBody>
      </p:sp>
    </p:spTree>
    <p:extLst>
      <p:ext uri="{BB962C8B-B14F-4D97-AF65-F5344CB8AC3E}">
        <p14:creationId xmlns:p14="http://schemas.microsoft.com/office/powerpoint/2010/main" val="168822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99D5C3-E1DC-441C-8E62-92CAA5F4CB6B}"/>
              </a:ext>
            </a:extLst>
          </p:cNvPr>
          <p:cNvSpPr>
            <a:spLocks noGrp="1"/>
          </p:cNvSpPr>
          <p:nvPr>
            <p:ph type="title"/>
          </p:nvPr>
        </p:nvSpPr>
        <p:spPr/>
        <p:txBody>
          <a:bodyPr/>
          <a:lstStyle/>
          <a:p>
            <a:r>
              <a:rPr lang="ja-JP" altLang="en-US" dirty="0"/>
              <a:t>排除のための「迫害」</a:t>
            </a:r>
            <a:endParaRPr kumimoji="1" lang="ja-JP" altLang="en-US" dirty="0"/>
          </a:p>
        </p:txBody>
      </p:sp>
      <p:sp>
        <p:nvSpPr>
          <p:cNvPr id="3" name="コンテンツ プレースホルダー 2">
            <a:extLst>
              <a:ext uri="{FF2B5EF4-FFF2-40B4-BE49-F238E27FC236}">
                <a16:creationId xmlns:a16="http://schemas.microsoft.com/office/drawing/2014/main" id="{5BE46C55-958D-4872-84D0-1D15C3F1E588}"/>
              </a:ext>
            </a:extLst>
          </p:cNvPr>
          <p:cNvSpPr>
            <a:spLocks noGrp="1"/>
          </p:cNvSpPr>
          <p:nvPr>
            <p:ph idx="1"/>
          </p:nvPr>
        </p:nvSpPr>
        <p:spPr>
          <a:xfrm>
            <a:off x="555813" y="1690688"/>
            <a:ext cx="11062446" cy="5014911"/>
          </a:xfrm>
        </p:spPr>
        <p:txBody>
          <a:bodyPr>
            <a:normAutofit fontScale="85000" lnSpcReduction="20000"/>
          </a:bodyPr>
          <a:lstStyle/>
          <a:p>
            <a:pPr marL="0" indent="0">
              <a:buNone/>
            </a:pPr>
            <a:r>
              <a:rPr lang="en-US" altLang="ja-JP" dirty="0"/>
              <a:t>―</a:t>
            </a:r>
            <a:r>
              <a:rPr lang="ja-JP" altLang="en-US" dirty="0">
                <a:solidFill>
                  <a:srgbClr val="FF0000"/>
                </a:solidFill>
              </a:rPr>
              <a:t>迫害</a:t>
            </a:r>
            <a:r>
              <a:rPr lang="ja-JP" altLang="en-US" dirty="0"/>
              <a:t>ってのは、やつは云う、世界の歴史すべてがそれにみちみちています。国家間に永続する国民的な憎悪です。</a:t>
            </a:r>
            <a:r>
              <a:rPr lang="en-US" altLang="ja-JP" dirty="0"/>
              <a:t>(</a:t>
            </a:r>
            <a:r>
              <a:rPr lang="en-US" altLang="ja-JP" i="1" dirty="0"/>
              <a:t>U</a:t>
            </a:r>
            <a:r>
              <a:rPr lang="en-US" altLang="ja-JP" dirty="0"/>
              <a:t>-Y 12.553)</a:t>
            </a:r>
          </a:p>
          <a:p>
            <a:pPr marL="0" indent="0">
              <a:buNone/>
            </a:pPr>
            <a:r>
              <a:rPr lang="en-US" altLang="ja-JP" dirty="0"/>
              <a:t>―</a:t>
            </a:r>
            <a:r>
              <a:rPr kumimoji="1" lang="en-US" altLang="ja-JP" dirty="0">
                <a:solidFill>
                  <a:srgbClr val="FF0000"/>
                </a:solidFill>
              </a:rPr>
              <a:t>Persecution</a:t>
            </a:r>
            <a:r>
              <a:rPr kumimoji="1" lang="en-US" altLang="ja-JP" dirty="0"/>
              <a:t>, says he, all the history of the world is full of it. Perpetuating national hatred among nations.(</a:t>
            </a:r>
            <a:r>
              <a:rPr kumimoji="1" lang="en-US" altLang="ja-JP" i="1" dirty="0"/>
              <a:t>U</a:t>
            </a:r>
            <a:r>
              <a:rPr kumimoji="1" lang="en-US" altLang="ja-JP" dirty="0"/>
              <a:t> 12.1417-18)</a:t>
            </a:r>
          </a:p>
          <a:p>
            <a:pPr marL="0" indent="0">
              <a:buNone/>
            </a:pPr>
            <a:endParaRPr lang="en-US" altLang="ja-JP" dirty="0"/>
          </a:p>
          <a:p>
            <a:pPr marL="0" indent="0">
              <a:buNone/>
            </a:pPr>
            <a:r>
              <a:rPr kumimoji="1" lang="en-US" altLang="ja-JP" dirty="0"/>
              <a:t>―</a:t>
            </a:r>
            <a:r>
              <a:rPr kumimoji="1" lang="ja-JP" altLang="en-US" dirty="0"/>
              <a:t>それに僕だってある民族に属しているんです、ブルームは云う。忌み嫌われて</a:t>
            </a:r>
            <a:r>
              <a:rPr kumimoji="1" lang="ja-JP" altLang="en-US" dirty="0">
                <a:solidFill>
                  <a:srgbClr val="FF0000"/>
                </a:solidFill>
              </a:rPr>
              <a:t>迫害</a:t>
            </a:r>
            <a:r>
              <a:rPr kumimoji="1" lang="ja-JP" altLang="en-US" dirty="0"/>
              <a:t>されている民族の。いまだにです。この今も。この瞬間にも。この刹那にも。・・・・・・盗み取られて・・・・・・略奪されて。辱められて。</a:t>
            </a:r>
            <a:r>
              <a:rPr kumimoji="1" lang="ja-JP" altLang="en-US" dirty="0">
                <a:solidFill>
                  <a:srgbClr val="FF0000"/>
                </a:solidFill>
              </a:rPr>
              <a:t>迫害されて</a:t>
            </a:r>
            <a:r>
              <a:rPr kumimoji="1" lang="ja-JP" altLang="en-US" dirty="0"/>
              <a:t>。・・・・・・この瞬間にもですよ・・・・・・</a:t>
            </a:r>
            <a:r>
              <a:rPr kumimoji="1" lang="ja-JP" altLang="en-US" u="sng" dirty="0"/>
              <a:t>奴隷か家畜みたいにモロッコで競り売りされているんです</a:t>
            </a:r>
            <a:r>
              <a:rPr kumimoji="1" lang="ja-JP" altLang="en-US" dirty="0"/>
              <a:t>。</a:t>
            </a:r>
            <a:r>
              <a:rPr kumimoji="1" lang="en-US" altLang="ja-JP" dirty="0"/>
              <a:t>(</a:t>
            </a:r>
            <a:r>
              <a:rPr kumimoji="1" lang="en-US" altLang="ja-JP" i="1" dirty="0"/>
              <a:t>U</a:t>
            </a:r>
            <a:r>
              <a:rPr kumimoji="1" lang="en-US" altLang="ja-JP" dirty="0"/>
              <a:t>-Y 12.554-55)</a:t>
            </a:r>
            <a:endParaRPr lang="en-US" altLang="ja-JP" dirty="0"/>
          </a:p>
          <a:p>
            <a:pPr marL="0" indent="0">
              <a:buNone/>
            </a:pPr>
            <a:r>
              <a:rPr kumimoji="1" lang="en-US" altLang="ja-JP" dirty="0"/>
              <a:t>―And I belong to a race too, says Bloom, that is hated and </a:t>
            </a:r>
            <a:r>
              <a:rPr kumimoji="1" lang="en-US" altLang="ja-JP" dirty="0">
                <a:solidFill>
                  <a:srgbClr val="FF0000"/>
                </a:solidFill>
              </a:rPr>
              <a:t>persecuted</a:t>
            </a:r>
            <a:r>
              <a:rPr kumimoji="1" lang="en-US" altLang="ja-JP" dirty="0"/>
              <a:t>. Also now. This very moment. This very instant. . . . Robbed. . . Plundered. Insulted. </a:t>
            </a:r>
            <a:r>
              <a:rPr kumimoji="1" lang="en-US" altLang="ja-JP" dirty="0">
                <a:solidFill>
                  <a:srgbClr val="FF0000"/>
                </a:solidFill>
              </a:rPr>
              <a:t>Persecuted</a:t>
            </a:r>
            <a:r>
              <a:rPr kumimoji="1" lang="en-US" altLang="ja-JP" dirty="0"/>
              <a:t>. . . . At this very moment . . . sold by auction in Morocco like slaves or cattle. (</a:t>
            </a:r>
            <a:r>
              <a:rPr kumimoji="1" lang="en-US" altLang="ja-JP" i="1" dirty="0"/>
              <a:t>U</a:t>
            </a:r>
            <a:r>
              <a:rPr kumimoji="1" lang="en-US" altLang="ja-JP" dirty="0"/>
              <a:t> 12.1467-72)</a:t>
            </a:r>
          </a:p>
          <a:p>
            <a:pPr marL="0" indent="0">
              <a:buNone/>
            </a:pPr>
            <a:endParaRPr lang="en-US" altLang="ja-JP" dirty="0"/>
          </a:p>
          <a:p>
            <a:pPr marL="0" indent="0">
              <a:buNone/>
            </a:pPr>
            <a:r>
              <a:rPr kumimoji="1" lang="ja-JP" altLang="en-US" dirty="0"/>
              <a:t>→下線部の言葉によって、「迫害される」者たちは、ユダヤ人から、アイルランド人、アフリカ人（黒人）、そして動物へと拡張してゆく</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76124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672DF-C488-4314-9F51-76E300472814}"/>
              </a:ext>
            </a:extLst>
          </p:cNvPr>
          <p:cNvSpPr>
            <a:spLocks noGrp="1"/>
          </p:cNvSpPr>
          <p:nvPr>
            <p:ph type="title"/>
          </p:nvPr>
        </p:nvSpPr>
        <p:spPr/>
        <p:txBody>
          <a:bodyPr/>
          <a:lstStyle/>
          <a:p>
            <a:r>
              <a:rPr kumimoji="1" lang="ja-JP" altLang="en-US" dirty="0"/>
              <a:t>迫害されるユダヤ人／アイルランド人</a:t>
            </a:r>
          </a:p>
        </p:txBody>
      </p:sp>
      <p:sp>
        <p:nvSpPr>
          <p:cNvPr id="3" name="コンテンツ プレースホルダー 2">
            <a:extLst>
              <a:ext uri="{FF2B5EF4-FFF2-40B4-BE49-F238E27FC236}">
                <a16:creationId xmlns:a16="http://schemas.microsoft.com/office/drawing/2014/main" id="{7D457E3D-B5DE-46C8-BC77-998CDDD76DB9}"/>
              </a:ext>
            </a:extLst>
          </p:cNvPr>
          <p:cNvSpPr>
            <a:spLocks noGrp="1"/>
          </p:cNvSpPr>
          <p:nvPr>
            <p:ph idx="1"/>
          </p:nvPr>
        </p:nvSpPr>
        <p:spPr>
          <a:xfrm>
            <a:off x="838200" y="1825624"/>
            <a:ext cx="10515600" cy="5032375"/>
          </a:xfrm>
        </p:spPr>
        <p:txBody>
          <a:bodyPr>
            <a:normAutofit/>
          </a:bodyPr>
          <a:lstStyle/>
          <a:p>
            <a:pPr marL="0" indent="0">
              <a:buNone/>
            </a:pPr>
            <a:r>
              <a:rPr lang="ja-JP" altLang="en-US" dirty="0">
                <a:solidFill>
                  <a:srgbClr val="FF0000"/>
                </a:solidFill>
              </a:rPr>
              <a:t>☆第２挿話のディージー校長の言葉</a:t>
            </a:r>
            <a:r>
              <a:rPr lang="ja-JP" altLang="en-US" dirty="0"/>
              <a:t>（「迫害」という言葉の初出）</a:t>
            </a:r>
            <a:endParaRPr kumimoji="1" lang="en-US" altLang="ja-JP" dirty="0"/>
          </a:p>
          <a:p>
            <a:pPr marL="0" indent="0">
              <a:buNone/>
            </a:pPr>
            <a:endParaRPr lang="en-US" altLang="ja-JP" dirty="0"/>
          </a:p>
          <a:p>
            <a:pPr marL="0" indent="0">
              <a:buNone/>
            </a:pPr>
            <a:r>
              <a:rPr lang="ja-JP" altLang="en-US" dirty="0"/>
              <a:t>・・・・・・アイルランドはだね、名誉なことにユダヤ人を断じて</a:t>
            </a:r>
            <a:r>
              <a:rPr lang="ja-JP" altLang="en-US" dirty="0">
                <a:solidFill>
                  <a:srgbClr val="FF0000"/>
                </a:solidFill>
              </a:rPr>
              <a:t>迫害</a:t>
            </a:r>
            <a:r>
              <a:rPr lang="ja-JP" altLang="en-US" dirty="0"/>
              <a:t>したことのない唯一の国だそうだ。・・・・・・断じてこの国へ入れてやらなかったからだよ、ディージー校長は大真面目に言った。</a:t>
            </a:r>
            <a:r>
              <a:rPr lang="en-US" altLang="ja-JP" dirty="0"/>
              <a:t>(</a:t>
            </a:r>
            <a:r>
              <a:rPr lang="en-US" altLang="ja-JP" i="1" dirty="0"/>
              <a:t>U</a:t>
            </a:r>
            <a:r>
              <a:rPr lang="en-US" altLang="ja-JP" dirty="0"/>
              <a:t>-Y 2.69)</a:t>
            </a:r>
          </a:p>
          <a:p>
            <a:pPr marL="0" indent="0">
              <a:buNone/>
            </a:pPr>
            <a:r>
              <a:rPr kumimoji="1" lang="en-US" altLang="ja-JP" dirty="0"/>
              <a:t>. . . Ireland, they say, has the </a:t>
            </a:r>
            <a:r>
              <a:rPr kumimoji="1" lang="en-US" altLang="ja-JP" dirty="0" err="1"/>
              <a:t>honour</a:t>
            </a:r>
            <a:r>
              <a:rPr kumimoji="1" lang="en-US" altLang="ja-JP" dirty="0"/>
              <a:t> of being the only country which never </a:t>
            </a:r>
            <a:r>
              <a:rPr kumimoji="1" lang="en-US" altLang="ja-JP" dirty="0">
                <a:solidFill>
                  <a:srgbClr val="FF0000"/>
                </a:solidFill>
              </a:rPr>
              <a:t>persecuted</a:t>
            </a:r>
            <a:r>
              <a:rPr kumimoji="1" lang="en-US" altLang="ja-JP" dirty="0"/>
              <a:t> the </a:t>
            </a:r>
            <a:r>
              <a:rPr kumimoji="1" lang="en-US" altLang="ja-JP" dirty="0" err="1"/>
              <a:t>jews</a:t>
            </a:r>
            <a:r>
              <a:rPr kumimoji="1" lang="en-US" altLang="ja-JP" dirty="0"/>
              <a:t>. . . . Because she never let them in, </a:t>
            </a:r>
            <a:r>
              <a:rPr kumimoji="1" lang="en-US" altLang="ja-JP" dirty="0" err="1"/>
              <a:t>Mr</a:t>
            </a:r>
            <a:r>
              <a:rPr kumimoji="1" lang="en-US" altLang="ja-JP" dirty="0"/>
              <a:t> </a:t>
            </a:r>
            <a:r>
              <a:rPr kumimoji="1" lang="en-US" altLang="ja-JP" dirty="0" err="1"/>
              <a:t>Deasy</a:t>
            </a:r>
            <a:r>
              <a:rPr kumimoji="1" lang="en-US" altLang="ja-JP" dirty="0"/>
              <a:t> said solemnly. (</a:t>
            </a:r>
            <a:r>
              <a:rPr kumimoji="1" lang="en-US" altLang="ja-JP" i="1" dirty="0"/>
              <a:t>U</a:t>
            </a:r>
            <a:r>
              <a:rPr kumimoji="1" lang="en-US" altLang="ja-JP" dirty="0"/>
              <a:t> 2.437-42)</a:t>
            </a:r>
          </a:p>
          <a:p>
            <a:pPr marL="0" indent="0">
              <a:buNone/>
            </a:pPr>
            <a:endParaRPr lang="en-US" altLang="ja-JP" dirty="0"/>
          </a:p>
          <a:p>
            <a:pPr marL="0" indent="0">
              <a:buNone/>
            </a:pPr>
            <a:r>
              <a:rPr kumimoji="1" lang="ja-JP" altLang="en-US" dirty="0"/>
              <a:t>→アイルランドは迫害されると同時に、迫害をしてきた（</a:t>
            </a:r>
            <a:r>
              <a:rPr lang="ja-JP" altLang="en-US" dirty="0"/>
              <a:t>被害者であり、加害者である）</a:t>
            </a:r>
            <a:endParaRPr kumimoji="1" lang="en-US" altLang="ja-JP" dirty="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299174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EDEDF6-14F0-4141-A5AD-7D540E8C99ED}"/>
              </a:ext>
            </a:extLst>
          </p:cNvPr>
          <p:cNvSpPr>
            <a:spLocks noGrp="1"/>
          </p:cNvSpPr>
          <p:nvPr>
            <p:ph type="title"/>
          </p:nvPr>
        </p:nvSpPr>
        <p:spPr/>
        <p:txBody>
          <a:bodyPr>
            <a:normAutofit/>
          </a:bodyPr>
          <a:lstStyle/>
          <a:p>
            <a:r>
              <a:rPr kumimoji="1" lang="en-IE" altLang="ja-JP" sz="3600" dirty="0"/>
              <a:t>Cormac Ó </a:t>
            </a:r>
            <a:r>
              <a:rPr kumimoji="1" lang="en-IE" altLang="ja-JP" sz="3600" dirty="0" err="1"/>
              <a:t>Gráda</a:t>
            </a:r>
            <a:r>
              <a:rPr lang="en-IE" altLang="ja-JP" sz="3600" dirty="0"/>
              <a:t>, </a:t>
            </a:r>
            <a:r>
              <a:rPr lang="en-US" altLang="ja-JP" sz="3600" i="1" dirty="0"/>
              <a:t>Jewish Ireland in the Age of Joyce: A Socioeconomic History</a:t>
            </a:r>
            <a:r>
              <a:rPr lang="en-US" altLang="ja-JP" sz="3600" dirty="0"/>
              <a:t>. Princeton UP, 2006, p.32.</a:t>
            </a:r>
            <a:endParaRPr kumimoji="1" lang="ja-JP" altLang="en-US" sz="3600" dirty="0"/>
          </a:p>
        </p:txBody>
      </p:sp>
      <p:pic>
        <p:nvPicPr>
          <p:cNvPr id="5" name="コンテンツ プレースホルダー 4">
            <a:extLst>
              <a:ext uri="{FF2B5EF4-FFF2-40B4-BE49-F238E27FC236}">
                <a16:creationId xmlns:a16="http://schemas.microsoft.com/office/drawing/2014/main" id="{0C049B24-4C3B-4610-9ACE-C6B72AAA8576}"/>
              </a:ext>
            </a:extLst>
          </p:cNvPr>
          <p:cNvPicPr>
            <a:picLocks noGrp="1" noChangeAspect="1"/>
          </p:cNvPicPr>
          <p:nvPr>
            <p:ph idx="1"/>
          </p:nvPr>
        </p:nvPicPr>
        <p:blipFill>
          <a:blip r:embed="rId2"/>
          <a:stretch>
            <a:fillRect/>
          </a:stretch>
        </p:blipFill>
        <p:spPr>
          <a:xfrm rot="5400000">
            <a:off x="3314920" y="-239587"/>
            <a:ext cx="5203573" cy="8892988"/>
          </a:xfrm>
        </p:spPr>
      </p:pic>
      <p:sp>
        <p:nvSpPr>
          <p:cNvPr id="8" name="楕円 7">
            <a:extLst>
              <a:ext uri="{FF2B5EF4-FFF2-40B4-BE49-F238E27FC236}">
                <a16:creationId xmlns:a16="http://schemas.microsoft.com/office/drawing/2014/main" id="{98FC6756-3AAD-4696-8A23-671A8A024BCA}"/>
              </a:ext>
            </a:extLst>
          </p:cNvPr>
          <p:cNvSpPr/>
          <p:nvPr/>
        </p:nvSpPr>
        <p:spPr>
          <a:xfrm>
            <a:off x="6884894" y="2330824"/>
            <a:ext cx="744071" cy="196326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827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67C062-4965-42E9-B291-9A0B52286599}"/>
              </a:ext>
            </a:extLst>
          </p:cNvPr>
          <p:cNvSpPr>
            <a:spLocks noGrp="1"/>
          </p:cNvSpPr>
          <p:nvPr>
            <p:ph type="title"/>
          </p:nvPr>
        </p:nvSpPr>
        <p:spPr/>
        <p:txBody>
          <a:bodyPr/>
          <a:lstStyle/>
          <a:p>
            <a:r>
              <a:rPr kumimoji="1" lang="ja-JP" altLang="en-US" dirty="0"/>
              <a:t>○○人として感じること</a:t>
            </a:r>
          </a:p>
        </p:txBody>
      </p:sp>
      <p:sp>
        <p:nvSpPr>
          <p:cNvPr id="3" name="コンテンツ プレースホルダー 2">
            <a:extLst>
              <a:ext uri="{FF2B5EF4-FFF2-40B4-BE49-F238E27FC236}">
                <a16:creationId xmlns:a16="http://schemas.microsoft.com/office/drawing/2014/main" id="{846D3A01-038C-42EE-8E8D-184706B3BC20}"/>
              </a:ext>
            </a:extLst>
          </p:cNvPr>
          <p:cNvSpPr>
            <a:spLocks noGrp="1"/>
          </p:cNvSpPr>
          <p:nvPr>
            <p:ph idx="1"/>
          </p:nvPr>
        </p:nvSpPr>
        <p:spPr>
          <a:xfrm>
            <a:off x="838200" y="1825625"/>
            <a:ext cx="10515600" cy="4817222"/>
          </a:xfrm>
        </p:spPr>
        <p:txBody>
          <a:bodyPr>
            <a:normAutofit fontScale="92500" lnSpcReduction="20000"/>
          </a:bodyPr>
          <a:lstStyle/>
          <a:p>
            <a:pPr marL="0" indent="0">
              <a:buNone/>
            </a:pPr>
            <a:r>
              <a:rPr lang="ja-JP" altLang="en-US" dirty="0">
                <a:solidFill>
                  <a:srgbClr val="FF0000"/>
                </a:solidFill>
              </a:rPr>
              <a:t>☆</a:t>
            </a:r>
            <a:r>
              <a:rPr kumimoji="1" lang="ja-JP" altLang="en-US" dirty="0">
                <a:solidFill>
                  <a:srgbClr val="FF0000"/>
                </a:solidFill>
              </a:rPr>
              <a:t>第一挿話のヘインズの言葉</a:t>
            </a:r>
          </a:p>
          <a:p>
            <a:pPr marL="0" indent="0">
              <a:buNone/>
            </a:pPr>
            <a:r>
              <a:rPr kumimoji="1" lang="en-US" altLang="ja-JP" dirty="0"/>
              <a:t>―</a:t>
            </a:r>
            <a:r>
              <a:rPr kumimoji="1" lang="ja-JP" altLang="en-US" dirty="0"/>
              <a:t>もちろん、ぼくは</a:t>
            </a:r>
            <a:r>
              <a:rPr kumimoji="1" lang="ja-JP" altLang="en-US" u="sng" dirty="0"/>
              <a:t>イギリス人だ</a:t>
            </a:r>
            <a:r>
              <a:rPr kumimoji="1" lang="ja-JP" altLang="en-US" dirty="0"/>
              <a:t>・・・・・・だからイギリス人としての感じ方をする。ぼくだって自分の国がドイツ系ユダヤ人の手に落ちるなんてのを見たくはない。それが我が</a:t>
            </a:r>
            <a:r>
              <a:rPr kumimoji="1" lang="ja-JP" altLang="en-US" dirty="0">
                <a:solidFill>
                  <a:srgbClr val="FF0000"/>
                </a:solidFill>
              </a:rPr>
              <a:t>国の</a:t>
            </a:r>
            <a:r>
              <a:rPr kumimoji="1" lang="ja-JP" altLang="en-US" dirty="0"/>
              <a:t>問題でね、最近は。</a:t>
            </a:r>
            <a:r>
              <a:rPr kumimoji="1" lang="en-US" altLang="ja-JP" dirty="0"/>
              <a:t>(</a:t>
            </a:r>
            <a:r>
              <a:rPr kumimoji="1" lang="en-IE" altLang="ja-JP" i="1" dirty="0"/>
              <a:t>U</a:t>
            </a:r>
            <a:r>
              <a:rPr kumimoji="1" lang="en-IE" altLang="ja-JP" dirty="0"/>
              <a:t>-Y 1.41) </a:t>
            </a:r>
          </a:p>
          <a:p>
            <a:pPr marL="0" indent="0">
              <a:buNone/>
            </a:pPr>
            <a:r>
              <a:rPr kumimoji="1" lang="en-IE" altLang="ja-JP" dirty="0"/>
              <a:t>―Of course I’m a Britisher . . . and I feel as one. I don’t want to see my country fall into the hands of German </a:t>
            </a:r>
            <a:r>
              <a:rPr kumimoji="1" lang="en-IE" altLang="ja-JP" dirty="0" err="1"/>
              <a:t>jews</a:t>
            </a:r>
            <a:r>
              <a:rPr kumimoji="1" lang="en-IE" altLang="ja-JP" dirty="0"/>
              <a:t> either. That’s our </a:t>
            </a:r>
            <a:r>
              <a:rPr kumimoji="1" lang="en-IE" altLang="ja-JP" dirty="0">
                <a:solidFill>
                  <a:srgbClr val="FF0000"/>
                </a:solidFill>
              </a:rPr>
              <a:t>national</a:t>
            </a:r>
            <a:r>
              <a:rPr kumimoji="1" lang="en-IE" altLang="ja-JP" dirty="0"/>
              <a:t> problem, I’m afraid, just now.</a:t>
            </a:r>
          </a:p>
          <a:p>
            <a:pPr marL="0" indent="0">
              <a:buNone/>
            </a:pPr>
            <a:endParaRPr lang="en-IE" altLang="ja-JP" dirty="0"/>
          </a:p>
          <a:p>
            <a:pPr marL="0" indent="0">
              <a:buNone/>
            </a:pPr>
            <a:r>
              <a:rPr kumimoji="1" lang="ja-JP" altLang="en-US" dirty="0"/>
              <a:t>→「</a:t>
            </a:r>
            <a:r>
              <a:rPr lang="ja-JP" altLang="en-US" dirty="0"/>
              <a:t>今まさに</a:t>
            </a:r>
            <a:r>
              <a:rPr lang="en-US" altLang="ja-JP" dirty="0"/>
              <a:t>(just now)</a:t>
            </a:r>
            <a:r>
              <a:rPr lang="ja-JP" altLang="en-US" dirty="0"/>
              <a:t>」は、迫害の歴史が「この瞬間にも</a:t>
            </a:r>
            <a:r>
              <a:rPr lang="en-US" altLang="ja-JP" dirty="0"/>
              <a:t>(At this moment)</a:t>
            </a:r>
            <a:r>
              <a:rPr lang="ja-JP" altLang="en-US" dirty="0"/>
              <a:t>」続いていると説くブルームに重なる（進行形の歴史）</a:t>
            </a:r>
            <a:endParaRPr lang="en-US" altLang="ja-JP" dirty="0"/>
          </a:p>
          <a:p>
            <a:pPr marL="0" indent="0">
              <a:buNone/>
            </a:pPr>
            <a:r>
              <a:rPr kumimoji="1" lang="ja-JP" altLang="en-US" dirty="0"/>
              <a:t>→ブルームは、時にアイルランド人として、時にユダヤ人として（これを敷衍すれば、時に夫として、時に父として、時に息子として、時に「新しい女性的男性</a:t>
            </a:r>
            <a:r>
              <a:rPr kumimoji="1" lang="en-US" altLang="ja-JP" dirty="0"/>
              <a:t>(a new womanly man)</a:t>
            </a:r>
            <a:r>
              <a:rPr kumimoji="1" lang="ja-JP" altLang="en-US" dirty="0"/>
              <a:t>」として）考え、そして語る</a:t>
            </a:r>
            <a:endParaRPr kumimoji="1" lang="en-IE" altLang="ja-JP" dirty="0"/>
          </a:p>
          <a:p>
            <a:pPr marL="0" indent="0">
              <a:buNone/>
            </a:pPr>
            <a:endParaRPr kumimoji="1" lang="ja-JP" altLang="en-US" dirty="0"/>
          </a:p>
        </p:txBody>
      </p:sp>
    </p:spTree>
    <p:extLst>
      <p:ext uri="{BB962C8B-B14F-4D97-AF65-F5344CB8AC3E}">
        <p14:creationId xmlns:p14="http://schemas.microsoft.com/office/powerpoint/2010/main" val="23152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FBFB7-6DF4-4E50-BD45-E843E231F8D1}"/>
              </a:ext>
            </a:extLst>
          </p:cNvPr>
          <p:cNvSpPr>
            <a:spLocks noGrp="1"/>
          </p:cNvSpPr>
          <p:nvPr>
            <p:ph type="title"/>
          </p:nvPr>
        </p:nvSpPr>
        <p:spPr/>
        <p:txBody>
          <a:bodyPr/>
          <a:lstStyle/>
          <a:p>
            <a:r>
              <a:rPr kumimoji="1" lang="en-US" altLang="ja-JP" dirty="0"/>
              <a:t>〈</a:t>
            </a:r>
            <a:r>
              <a:rPr kumimoji="1" lang="ja-JP" altLang="en-US" dirty="0"/>
              <a:t>市民</a:t>
            </a:r>
            <a:r>
              <a:rPr kumimoji="1" lang="en-US" altLang="ja-JP" dirty="0"/>
              <a:t>〉</a:t>
            </a:r>
            <a:r>
              <a:rPr kumimoji="1" lang="ja-JP" altLang="en-US" dirty="0"/>
              <a:t>の排他的ナショナリズム</a:t>
            </a:r>
          </a:p>
        </p:txBody>
      </p:sp>
      <p:sp>
        <p:nvSpPr>
          <p:cNvPr id="3" name="コンテンツ プレースホルダー 2">
            <a:extLst>
              <a:ext uri="{FF2B5EF4-FFF2-40B4-BE49-F238E27FC236}">
                <a16:creationId xmlns:a16="http://schemas.microsoft.com/office/drawing/2014/main" id="{F36DEF0B-A3F5-4322-AB4B-C50EB023D814}"/>
              </a:ext>
            </a:extLst>
          </p:cNvPr>
          <p:cNvSpPr>
            <a:spLocks noGrp="1"/>
          </p:cNvSpPr>
          <p:nvPr>
            <p:ph idx="1"/>
          </p:nvPr>
        </p:nvSpPr>
        <p:spPr/>
        <p:txBody>
          <a:bodyPr>
            <a:normAutofit fontScale="85000" lnSpcReduction="20000"/>
          </a:bodyPr>
          <a:lstStyle/>
          <a:p>
            <a:pPr marL="0" indent="0">
              <a:buNone/>
            </a:pPr>
            <a:r>
              <a:rPr kumimoji="1" lang="en-US" altLang="ja-JP" dirty="0"/>
              <a:t>―</a:t>
            </a:r>
            <a:r>
              <a:rPr kumimoji="1" lang="ja-JP" altLang="en-US" dirty="0"/>
              <a:t>死者の冥福を、市民が云いパイントグラスを持ち上げてブルームをじろっと睨む。・・・・・・</a:t>
            </a:r>
            <a:endParaRPr kumimoji="1" lang="en-US" altLang="ja-JP" dirty="0"/>
          </a:p>
          <a:p>
            <a:pPr marL="0" indent="0">
              <a:buNone/>
            </a:pPr>
            <a:r>
              <a:rPr lang="en-US" altLang="ja-JP" dirty="0"/>
              <a:t>―</a:t>
            </a:r>
            <a:r>
              <a:rPr lang="ja-JP" altLang="en-US" dirty="0"/>
              <a:t>あなたは話の要点を呑み込んでいませんよ、ブルームが云う。つまり僕の云うのは・・・・・・（ママ）</a:t>
            </a:r>
            <a:endParaRPr lang="en-US" altLang="ja-JP" dirty="0"/>
          </a:p>
          <a:p>
            <a:pPr marL="0" indent="0">
              <a:buNone/>
            </a:pPr>
            <a:r>
              <a:rPr kumimoji="1" lang="en-US" altLang="ja-JP" dirty="0"/>
              <a:t>―</a:t>
            </a:r>
            <a:r>
              <a:rPr lang="ja-JP" altLang="en-US" dirty="0"/>
              <a:t>シン</a:t>
            </a:r>
            <a:r>
              <a:rPr kumimoji="1" lang="ja-JP" altLang="en-US" dirty="0"/>
              <a:t>・フェイン！　市民が云う。我ら自身のみ！我らが愛する友は傍らにあり我らが憎む敵は眼前にあり。</a:t>
            </a:r>
            <a:r>
              <a:rPr kumimoji="1" lang="en-US" altLang="ja-JP" dirty="0"/>
              <a:t>(</a:t>
            </a:r>
            <a:r>
              <a:rPr kumimoji="1" lang="en-US" altLang="ja-JP" i="1" dirty="0"/>
              <a:t>U</a:t>
            </a:r>
            <a:r>
              <a:rPr kumimoji="1" lang="en-US" altLang="ja-JP" dirty="0"/>
              <a:t>-Y 12.518)</a:t>
            </a:r>
          </a:p>
          <a:p>
            <a:pPr marL="0" indent="0">
              <a:buNone/>
            </a:pPr>
            <a:endParaRPr lang="en-US" altLang="ja-JP" dirty="0"/>
          </a:p>
          <a:p>
            <a:pPr marL="0" indent="0">
              <a:buNone/>
            </a:pPr>
            <a:r>
              <a:rPr kumimoji="1" lang="en-US" altLang="ja-JP" dirty="0"/>
              <a:t>―The memory of the dead, says the citizen taking up his </a:t>
            </a:r>
            <a:r>
              <a:rPr kumimoji="1" lang="en-US" altLang="ja-JP" dirty="0" err="1"/>
              <a:t>pintglass</a:t>
            </a:r>
            <a:r>
              <a:rPr kumimoji="1" lang="en-US" altLang="ja-JP" dirty="0"/>
              <a:t> and glaring at Bloom. </a:t>
            </a:r>
          </a:p>
          <a:p>
            <a:pPr marL="0" indent="0">
              <a:buNone/>
            </a:pPr>
            <a:r>
              <a:rPr lang="en-US" altLang="ja-JP" dirty="0"/>
              <a:t>  . . .</a:t>
            </a:r>
            <a:endParaRPr kumimoji="1" lang="en-US" altLang="ja-JP" dirty="0"/>
          </a:p>
          <a:p>
            <a:pPr marL="0" indent="0">
              <a:buNone/>
            </a:pPr>
            <a:r>
              <a:rPr lang="en-US" altLang="ja-JP" dirty="0"/>
              <a:t>―</a:t>
            </a:r>
            <a:r>
              <a:rPr kumimoji="1" lang="en-US" altLang="ja-JP" dirty="0"/>
              <a:t>You don't grasp my point, says Bloom. What I mean is .... [sic]</a:t>
            </a:r>
          </a:p>
          <a:p>
            <a:pPr marL="0" indent="0">
              <a:buNone/>
            </a:pPr>
            <a:r>
              <a:rPr lang="en-US" altLang="ja-JP" dirty="0"/>
              <a:t>―</a:t>
            </a:r>
            <a:r>
              <a:rPr kumimoji="1" lang="en-US" altLang="ja-JP" i="1" dirty="0"/>
              <a:t>Sinn Fein! </a:t>
            </a:r>
            <a:r>
              <a:rPr kumimoji="1" lang="en-US" altLang="ja-JP" dirty="0"/>
              <a:t>says the citizen. </a:t>
            </a:r>
            <a:r>
              <a:rPr kumimoji="1" lang="en-US" altLang="ja-JP" i="1" dirty="0"/>
              <a:t>Sinn </a:t>
            </a:r>
            <a:r>
              <a:rPr kumimoji="1" lang="en-US" altLang="ja-JP" i="1" dirty="0" err="1"/>
              <a:t>fein</a:t>
            </a:r>
            <a:r>
              <a:rPr kumimoji="1" lang="en-US" altLang="ja-JP" i="1" dirty="0"/>
              <a:t> </a:t>
            </a:r>
            <a:r>
              <a:rPr kumimoji="1" lang="en-US" altLang="ja-JP" i="1" dirty="0" err="1"/>
              <a:t>amhain</a:t>
            </a:r>
            <a:r>
              <a:rPr kumimoji="1" lang="en-US" altLang="ja-JP" i="1" dirty="0"/>
              <a:t>!</a:t>
            </a:r>
            <a:r>
              <a:rPr kumimoji="1" lang="en-US" altLang="ja-JP" dirty="0"/>
              <a:t> The friends we love are by our side and the foes we hate before us. (</a:t>
            </a:r>
            <a:r>
              <a:rPr kumimoji="1" lang="en-US" altLang="ja-JP" i="1" dirty="0"/>
              <a:t>U</a:t>
            </a:r>
            <a:r>
              <a:rPr kumimoji="1" lang="en-US" altLang="ja-JP" dirty="0"/>
              <a:t> 12.519-24)</a:t>
            </a:r>
            <a:endParaRPr kumimoji="1" lang="ja-JP" altLang="en-US" dirty="0"/>
          </a:p>
        </p:txBody>
      </p:sp>
    </p:spTree>
    <p:extLst>
      <p:ext uri="{BB962C8B-B14F-4D97-AF65-F5344CB8AC3E}">
        <p14:creationId xmlns:p14="http://schemas.microsoft.com/office/powerpoint/2010/main" val="363630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3FFCDB-85E2-486B-888B-1A3CBFCA4D0F}"/>
              </a:ext>
            </a:extLst>
          </p:cNvPr>
          <p:cNvSpPr>
            <a:spLocks noGrp="1"/>
          </p:cNvSpPr>
          <p:nvPr>
            <p:ph type="title"/>
          </p:nvPr>
        </p:nvSpPr>
        <p:spPr/>
        <p:txBody>
          <a:bodyPr/>
          <a:lstStyle/>
          <a:p>
            <a:r>
              <a:rPr kumimoji="1" lang="en-US" altLang="ja-JP" dirty="0"/>
              <a:t>〈</a:t>
            </a:r>
            <a:r>
              <a:rPr kumimoji="1" lang="ja-JP" altLang="en-US" dirty="0"/>
              <a:t>市民</a:t>
            </a:r>
            <a:r>
              <a:rPr kumimoji="1" lang="en-US" altLang="ja-JP" dirty="0"/>
              <a:t>〉</a:t>
            </a:r>
            <a:r>
              <a:rPr kumimoji="1" lang="ja-JP" altLang="en-US" dirty="0"/>
              <a:t>の排他的ナショナリズム</a:t>
            </a:r>
          </a:p>
        </p:txBody>
      </p:sp>
      <p:sp>
        <p:nvSpPr>
          <p:cNvPr id="3" name="コンテンツ プレースホルダー 2">
            <a:extLst>
              <a:ext uri="{FF2B5EF4-FFF2-40B4-BE49-F238E27FC236}">
                <a16:creationId xmlns:a16="http://schemas.microsoft.com/office/drawing/2014/main" id="{5378DF76-C039-49FE-8245-2378E6AD64E3}"/>
              </a:ext>
            </a:extLst>
          </p:cNvPr>
          <p:cNvSpPr>
            <a:spLocks noGrp="1"/>
          </p:cNvSpPr>
          <p:nvPr>
            <p:ph idx="1"/>
          </p:nvPr>
        </p:nvSpPr>
        <p:spPr>
          <a:xfrm>
            <a:off x="838200" y="1825625"/>
            <a:ext cx="10515600" cy="4667250"/>
          </a:xfrm>
        </p:spPr>
        <p:txBody>
          <a:bodyPr>
            <a:normAutofit fontScale="85000" lnSpcReduction="10000"/>
          </a:bodyPr>
          <a:lstStyle/>
          <a:p>
            <a:pPr marL="0" indent="0">
              <a:buNone/>
            </a:pPr>
            <a:r>
              <a:rPr kumimoji="1" lang="ja-JP" altLang="en-US" dirty="0"/>
              <a:t>我らが愛する友は傍らにあり我らが憎む敵は眼前にあり。</a:t>
            </a:r>
            <a:endParaRPr kumimoji="1" lang="en-US" altLang="ja-JP" dirty="0"/>
          </a:p>
          <a:p>
            <a:pPr marL="0" indent="0">
              <a:buNone/>
            </a:pPr>
            <a:r>
              <a:rPr kumimoji="1" lang="en-US" altLang="ja-JP" dirty="0"/>
              <a:t>The friends we love are by our side and the foes we hate before us.</a:t>
            </a:r>
          </a:p>
          <a:p>
            <a:pPr marL="0" indent="0">
              <a:buNone/>
            </a:pPr>
            <a:endParaRPr lang="en-US" altLang="ja-JP" dirty="0"/>
          </a:p>
          <a:p>
            <a:pPr marL="0" indent="0">
              <a:buNone/>
            </a:pPr>
            <a:r>
              <a:rPr lang="ja-JP" altLang="en-US" dirty="0"/>
              <a:t>「愛する友」と「憎む敵」</a:t>
            </a:r>
            <a:endParaRPr lang="en-US" altLang="ja-JP" dirty="0"/>
          </a:p>
          <a:p>
            <a:pPr marL="0" indent="0">
              <a:buNone/>
            </a:pPr>
            <a:r>
              <a:rPr kumimoji="1" lang="ja-JP" altLang="en-US" dirty="0"/>
              <a:t>→包摂と排除／排除と包摂　</a:t>
            </a:r>
            <a:endParaRPr kumimoji="1" lang="en-US" altLang="ja-JP" dirty="0"/>
          </a:p>
          <a:p>
            <a:pPr marL="0" indent="0">
              <a:buNone/>
            </a:pPr>
            <a:r>
              <a:rPr kumimoji="1" lang="ja-JP" altLang="en-US" dirty="0"/>
              <a:t>　　</a:t>
            </a:r>
            <a:r>
              <a:rPr lang="ja-JP" altLang="en-US" dirty="0"/>
              <a:t>ｃ</a:t>
            </a:r>
            <a:r>
              <a:rPr kumimoji="1" lang="en-US" altLang="ja-JP" dirty="0"/>
              <a:t>f: </a:t>
            </a:r>
            <a:r>
              <a:rPr kumimoji="1" lang="ja-JP" altLang="en-US" dirty="0"/>
              <a:t>「友敵関係</a:t>
            </a:r>
            <a:r>
              <a:rPr kumimoji="1" lang="en-US" altLang="ja-JP" dirty="0"/>
              <a:t>(Freund-</a:t>
            </a:r>
            <a:r>
              <a:rPr kumimoji="1" lang="en-US" altLang="ja-JP" dirty="0" err="1"/>
              <a:t>Feind</a:t>
            </a:r>
            <a:r>
              <a:rPr kumimoji="1" lang="en-US" altLang="ja-JP" dirty="0"/>
              <a:t> </a:t>
            </a:r>
            <a:r>
              <a:rPr kumimoji="1" lang="en-US" altLang="ja-JP" dirty="0" err="1"/>
              <a:t>Verhältnis</a:t>
            </a:r>
            <a:r>
              <a:rPr kumimoji="1" lang="en-US" altLang="ja-JP" dirty="0"/>
              <a:t>)</a:t>
            </a:r>
            <a:r>
              <a:rPr kumimoji="1" lang="ja-JP" altLang="en-US" dirty="0"/>
              <a:t>」</a:t>
            </a:r>
            <a:br>
              <a:rPr kumimoji="1" lang="en-US" altLang="ja-JP" dirty="0"/>
            </a:br>
            <a:r>
              <a:rPr kumimoji="1" lang="en-US" altLang="ja-JP" dirty="0"/>
              <a:t>                                </a:t>
            </a:r>
            <a:r>
              <a:rPr lang="ja-JP" altLang="en-US" dirty="0"/>
              <a:t>カール・</a:t>
            </a:r>
            <a:r>
              <a:rPr kumimoji="1" lang="ja-JP" altLang="en-US" dirty="0"/>
              <a:t>シュミット</a:t>
            </a:r>
            <a:r>
              <a:rPr kumimoji="1" lang="en-US" altLang="ja-JP" dirty="0"/>
              <a:t>『</a:t>
            </a:r>
            <a:r>
              <a:rPr kumimoji="1" lang="ja-JP" altLang="en-US" dirty="0"/>
              <a:t>政治的なものの概念</a:t>
            </a:r>
            <a:r>
              <a:rPr kumimoji="1" lang="en-US" altLang="ja-JP" dirty="0"/>
              <a:t>』 (1932) </a:t>
            </a:r>
          </a:p>
          <a:p>
            <a:pPr marL="0" indent="0">
              <a:buNone/>
            </a:pPr>
            <a:endParaRPr lang="en-US" altLang="ja-JP" dirty="0"/>
          </a:p>
          <a:p>
            <a:pPr marL="0" indent="0">
              <a:buNone/>
            </a:pPr>
            <a:r>
              <a:rPr kumimoji="1" lang="ja-JP" altLang="en-US" dirty="0"/>
              <a:t>そういうの［侮辱や憎悪］は本当の人生とは正反対なんだってことは誰だってわかってますよ。・・・・・・</a:t>
            </a:r>
            <a:r>
              <a:rPr kumimoji="1" lang="ja-JP" altLang="en-US" dirty="0">
                <a:solidFill>
                  <a:srgbClr val="FF0000"/>
                </a:solidFill>
              </a:rPr>
              <a:t>愛</a:t>
            </a:r>
            <a:r>
              <a:rPr kumimoji="1" lang="ja-JP" altLang="en-US" dirty="0"/>
              <a:t>です・・・・・・つまり、憎しみの反対。</a:t>
            </a:r>
            <a:r>
              <a:rPr kumimoji="1" lang="en-US" altLang="ja-JP" dirty="0"/>
              <a:t>(</a:t>
            </a:r>
            <a:r>
              <a:rPr kumimoji="1" lang="en-US" altLang="ja-JP" i="1" dirty="0"/>
              <a:t>U</a:t>
            </a:r>
            <a:r>
              <a:rPr kumimoji="1" lang="en-US" altLang="ja-JP" dirty="0"/>
              <a:t>-Y 12.555) </a:t>
            </a:r>
          </a:p>
          <a:p>
            <a:pPr marL="0" indent="0">
              <a:buNone/>
            </a:pPr>
            <a:r>
              <a:rPr kumimoji="1" lang="en-US" altLang="ja-JP" dirty="0"/>
              <a:t>And everybody knows that it's the very opposite of that [insult and hatred] that is really life. . . . </a:t>
            </a:r>
            <a:r>
              <a:rPr kumimoji="1" lang="en-US" altLang="ja-JP" dirty="0">
                <a:solidFill>
                  <a:srgbClr val="FF0000"/>
                </a:solidFill>
              </a:rPr>
              <a:t>Love</a:t>
            </a:r>
            <a:r>
              <a:rPr kumimoji="1" lang="en-US" altLang="ja-JP" dirty="0"/>
              <a:t> . . . I mean the opposite of hatred. (</a:t>
            </a:r>
            <a:r>
              <a:rPr kumimoji="1" lang="en-US" altLang="ja-JP" i="1" dirty="0"/>
              <a:t>U</a:t>
            </a:r>
            <a:r>
              <a:rPr kumimoji="1" lang="en-US" altLang="ja-JP" dirty="0"/>
              <a:t> 12.1482-85)</a:t>
            </a:r>
            <a:endParaRPr kumimoji="1" lang="ja-JP" altLang="en-US" dirty="0"/>
          </a:p>
        </p:txBody>
      </p:sp>
    </p:spTree>
    <p:extLst>
      <p:ext uri="{BB962C8B-B14F-4D97-AF65-F5344CB8AC3E}">
        <p14:creationId xmlns:p14="http://schemas.microsoft.com/office/powerpoint/2010/main" val="71479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45E46C-C270-47A0-B6CA-4F5AC8FA74EF}"/>
              </a:ext>
            </a:extLst>
          </p:cNvPr>
          <p:cNvSpPr>
            <a:spLocks noGrp="1"/>
          </p:cNvSpPr>
          <p:nvPr>
            <p:ph type="title"/>
          </p:nvPr>
        </p:nvSpPr>
        <p:spPr/>
        <p:txBody>
          <a:bodyPr/>
          <a:lstStyle/>
          <a:p>
            <a:r>
              <a:rPr kumimoji="1" lang="ja-JP" altLang="en-US" dirty="0"/>
              <a:t>憎悪のナショナリズムと愛のナショナリズム</a:t>
            </a:r>
          </a:p>
        </p:txBody>
      </p:sp>
      <p:sp>
        <p:nvSpPr>
          <p:cNvPr id="3" name="コンテンツ プレースホルダー 2">
            <a:extLst>
              <a:ext uri="{FF2B5EF4-FFF2-40B4-BE49-F238E27FC236}">
                <a16:creationId xmlns:a16="http://schemas.microsoft.com/office/drawing/2014/main" id="{466A8F21-0631-4501-AB5D-777D9920DCFA}"/>
              </a:ext>
            </a:extLst>
          </p:cNvPr>
          <p:cNvSpPr>
            <a:spLocks noGrp="1"/>
          </p:cNvSpPr>
          <p:nvPr>
            <p:ph idx="1"/>
          </p:nvPr>
        </p:nvSpPr>
        <p:spPr/>
        <p:txBody>
          <a:bodyPr>
            <a:normAutofit fontScale="92500" lnSpcReduction="10000"/>
          </a:bodyPr>
          <a:lstStyle/>
          <a:p>
            <a:pPr marL="0" indent="0">
              <a:buNone/>
            </a:pPr>
            <a:r>
              <a:rPr kumimoji="1" lang="ja-JP" altLang="en-US" dirty="0"/>
              <a:t>「死者の冥福</a:t>
            </a:r>
            <a:r>
              <a:rPr lang="en-US" altLang="ja-JP" dirty="0"/>
              <a:t>(The memory of the dead)</a:t>
            </a:r>
            <a:r>
              <a:rPr lang="ja-JP" altLang="en-US" dirty="0"/>
              <a:t>」は、確かにナショナリズムを常に既に駆動する</a:t>
            </a:r>
            <a:endParaRPr lang="en-US" altLang="ja-JP" dirty="0"/>
          </a:p>
          <a:p>
            <a:pPr marL="0" indent="0">
              <a:buNone/>
            </a:pPr>
            <a:r>
              <a:rPr lang="ja-JP" altLang="en-US" dirty="0"/>
              <a:t>→独立のために</a:t>
            </a:r>
            <a:r>
              <a:rPr lang="en-US" altLang="ja-JP" dirty="0"/>
              <a:t>〈</a:t>
            </a:r>
            <a:r>
              <a:rPr lang="ja-JP" altLang="en-US" dirty="0"/>
              <a:t>殉死</a:t>
            </a:r>
            <a:r>
              <a:rPr lang="en-US" altLang="ja-JP" dirty="0"/>
              <a:t>〉</a:t>
            </a:r>
            <a:r>
              <a:rPr lang="ja-JP" altLang="en-US" dirty="0"/>
              <a:t>した英雄たち（トーン、エメット、パーネルなど）</a:t>
            </a:r>
            <a:endParaRPr lang="en-US" altLang="ja-JP" dirty="0"/>
          </a:p>
          <a:p>
            <a:pPr marL="0" indent="0">
              <a:buNone/>
            </a:pPr>
            <a:endParaRPr lang="en-US" altLang="ja-JP" dirty="0"/>
          </a:p>
          <a:p>
            <a:pPr marL="0" indent="0">
              <a:buNone/>
            </a:pPr>
            <a:r>
              <a:rPr lang="ja-JP" altLang="en-US" dirty="0"/>
              <a:t>しかし、「死者の記憶」という言葉が結ぶのは、スティーヴンとブルーム（とモリー）でもある</a:t>
            </a:r>
            <a:endParaRPr lang="en-US" altLang="ja-JP" dirty="0"/>
          </a:p>
          <a:p>
            <a:pPr marL="0" indent="0">
              <a:buNone/>
            </a:pPr>
            <a:endParaRPr lang="en-US" altLang="ja-JP" dirty="0"/>
          </a:p>
          <a:p>
            <a:pPr marL="0" indent="0">
              <a:buNone/>
            </a:pPr>
            <a:r>
              <a:rPr lang="ja-JP" altLang="en-US" dirty="0"/>
              <a:t>〇スティーヴンの母への「愛」</a:t>
            </a:r>
            <a:r>
              <a:rPr lang="en-US" altLang="ja-JP" dirty="0"/>
              <a:t>(</a:t>
            </a:r>
            <a:r>
              <a:rPr lang="en-US" altLang="ja-JP" i="1" dirty="0"/>
              <a:t>Amor </a:t>
            </a:r>
            <a:r>
              <a:rPr lang="en-US" altLang="ja-JP" i="1" dirty="0" err="1"/>
              <a:t>matris</a:t>
            </a:r>
            <a:r>
              <a:rPr lang="ja-JP" altLang="en-US" i="1" dirty="0"/>
              <a:t> </a:t>
            </a:r>
            <a:r>
              <a:rPr lang="en-US" altLang="ja-JP" dirty="0"/>
              <a:t>[</a:t>
            </a:r>
            <a:r>
              <a:rPr lang="en-US" altLang="ja-JP" i="1" dirty="0"/>
              <a:t>U</a:t>
            </a:r>
            <a:r>
              <a:rPr lang="en-US" altLang="ja-JP" dirty="0"/>
              <a:t> 2.165]</a:t>
            </a:r>
            <a:r>
              <a:rPr lang="ja-JP" altLang="en-US" dirty="0"/>
              <a:t>／</a:t>
            </a:r>
            <a:r>
              <a:rPr lang="en-US" altLang="ja-JP" dirty="0"/>
              <a:t>Love, yes. Word known to all men.[</a:t>
            </a:r>
            <a:r>
              <a:rPr lang="en-US" altLang="ja-JP" i="1" dirty="0"/>
              <a:t>U</a:t>
            </a:r>
            <a:r>
              <a:rPr lang="en-US" altLang="ja-JP" dirty="0"/>
              <a:t> 9.429-30])</a:t>
            </a:r>
          </a:p>
          <a:p>
            <a:pPr marL="0" indent="0">
              <a:buNone/>
            </a:pPr>
            <a:r>
              <a:rPr lang="ja-JP" altLang="en-US" dirty="0"/>
              <a:t>〇ブルームの息子や父への「愛」</a:t>
            </a:r>
            <a:r>
              <a:rPr lang="en-US" altLang="ja-JP" dirty="0"/>
              <a:t>(Hate. Love. Those are names. Rudy. Soon I am old.[</a:t>
            </a:r>
            <a:r>
              <a:rPr lang="en-US" altLang="ja-JP" i="1" dirty="0"/>
              <a:t>U</a:t>
            </a:r>
            <a:r>
              <a:rPr lang="en-US" altLang="ja-JP" dirty="0"/>
              <a:t> 11.1069])</a:t>
            </a:r>
          </a:p>
          <a:p>
            <a:pPr marL="0" indent="0">
              <a:buNone/>
            </a:pPr>
            <a:endParaRPr lang="en-US" altLang="ja-JP" dirty="0"/>
          </a:p>
        </p:txBody>
      </p:sp>
    </p:spTree>
    <p:extLst>
      <p:ext uri="{BB962C8B-B14F-4D97-AF65-F5344CB8AC3E}">
        <p14:creationId xmlns:p14="http://schemas.microsoft.com/office/powerpoint/2010/main" val="165716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45E46C-C270-47A0-B6CA-4F5AC8FA74EF}"/>
              </a:ext>
            </a:extLst>
          </p:cNvPr>
          <p:cNvSpPr>
            <a:spLocks noGrp="1"/>
          </p:cNvSpPr>
          <p:nvPr>
            <p:ph type="title"/>
          </p:nvPr>
        </p:nvSpPr>
        <p:spPr/>
        <p:txBody>
          <a:bodyPr/>
          <a:lstStyle/>
          <a:p>
            <a:r>
              <a:rPr kumimoji="1" lang="ja-JP" altLang="en-US" dirty="0"/>
              <a:t>憎悪のナショナリズムと愛のナショナリズム</a:t>
            </a:r>
          </a:p>
        </p:txBody>
      </p:sp>
      <p:sp>
        <p:nvSpPr>
          <p:cNvPr id="3" name="コンテンツ プレースホルダー 2">
            <a:extLst>
              <a:ext uri="{FF2B5EF4-FFF2-40B4-BE49-F238E27FC236}">
                <a16:creationId xmlns:a16="http://schemas.microsoft.com/office/drawing/2014/main" id="{466A8F21-0631-4501-AB5D-777D9920DCFA}"/>
              </a:ext>
            </a:extLst>
          </p:cNvPr>
          <p:cNvSpPr>
            <a:spLocks noGrp="1"/>
          </p:cNvSpPr>
          <p:nvPr>
            <p:ph idx="1"/>
          </p:nvPr>
        </p:nvSpPr>
        <p:spPr>
          <a:xfrm>
            <a:off x="838200" y="1825625"/>
            <a:ext cx="10515600" cy="4871010"/>
          </a:xfrm>
        </p:spPr>
        <p:txBody>
          <a:bodyPr>
            <a:normAutofit fontScale="85000" lnSpcReduction="20000"/>
          </a:bodyPr>
          <a:lstStyle/>
          <a:p>
            <a:pPr marL="0" indent="0">
              <a:buNone/>
            </a:pPr>
            <a:r>
              <a:rPr lang="ja-JP" altLang="en-US" dirty="0">
                <a:solidFill>
                  <a:srgbClr val="FF0000"/>
                </a:solidFill>
              </a:rPr>
              <a:t>「憎悪</a:t>
            </a:r>
            <a:r>
              <a:rPr lang="en-US" altLang="ja-JP" dirty="0">
                <a:solidFill>
                  <a:srgbClr val="FF0000"/>
                </a:solidFill>
              </a:rPr>
              <a:t>(hatred)</a:t>
            </a:r>
            <a:r>
              <a:rPr lang="ja-JP" altLang="en-US" dirty="0">
                <a:solidFill>
                  <a:srgbClr val="FF0000"/>
                </a:solidFill>
              </a:rPr>
              <a:t>」ではなく、「愛</a:t>
            </a:r>
            <a:r>
              <a:rPr lang="en-US" altLang="ja-JP" dirty="0">
                <a:solidFill>
                  <a:srgbClr val="FF0000"/>
                </a:solidFill>
              </a:rPr>
              <a:t>(love)</a:t>
            </a:r>
            <a:r>
              <a:rPr lang="ja-JP" altLang="en-US" dirty="0">
                <a:solidFill>
                  <a:srgbClr val="FF0000"/>
                </a:solidFill>
              </a:rPr>
              <a:t>」に基づくナショナリズムの可能性</a:t>
            </a:r>
            <a:endParaRPr lang="en-US" altLang="ja-JP" dirty="0">
              <a:solidFill>
                <a:srgbClr val="FF0000"/>
              </a:solidFill>
            </a:endParaRPr>
          </a:p>
          <a:p>
            <a:pPr marL="0" indent="0">
              <a:buNone/>
            </a:pPr>
            <a:r>
              <a:rPr lang="ja-JP" altLang="en-US" dirty="0"/>
              <a:t>→愛について語ったブルームは、ディグナムの息子のためにカニンガムを探しに出かける</a:t>
            </a:r>
            <a:endParaRPr lang="en-US" altLang="ja-JP" dirty="0"/>
          </a:p>
          <a:p>
            <a:pPr marL="0" indent="0">
              <a:buNone/>
            </a:pPr>
            <a:r>
              <a:rPr lang="ja-JP" altLang="en-US" dirty="0"/>
              <a:t>→「同じ場所に住んでいる」と同時に「異なる場所に住んでる」ディグナムという「隣人」のために、ブルームは行動する</a:t>
            </a:r>
            <a:endParaRPr lang="en-US" altLang="ja-JP" dirty="0"/>
          </a:p>
          <a:p>
            <a:pPr marL="0" indent="0">
              <a:buNone/>
            </a:pPr>
            <a:endParaRPr lang="en-US" altLang="ja-JP" dirty="0"/>
          </a:p>
          <a:p>
            <a:pPr marL="0" indent="0">
              <a:buNone/>
            </a:pPr>
            <a:endParaRPr lang="en-US" altLang="ja-JP" dirty="0"/>
          </a:p>
          <a:p>
            <a:pPr marL="0" indent="0">
              <a:buNone/>
            </a:pPr>
            <a:r>
              <a:rPr lang="en-US" altLang="ja-JP" dirty="0"/>
              <a:t>―</a:t>
            </a:r>
            <a:r>
              <a:rPr lang="ja-JP" altLang="en-US" dirty="0"/>
              <a:t>異教徒に説教たれるユダヤの新しき使途かよ、市民が云う。</a:t>
            </a:r>
            <a:r>
              <a:rPr lang="ja-JP" altLang="en-US" dirty="0">
                <a:solidFill>
                  <a:srgbClr val="FF0000"/>
                </a:solidFill>
              </a:rPr>
              <a:t>普遍の愛</a:t>
            </a:r>
            <a:r>
              <a:rPr lang="ja-JP" altLang="en-US" dirty="0"/>
              <a:t>だとよ。</a:t>
            </a:r>
            <a:endParaRPr lang="en-US" altLang="ja-JP" dirty="0"/>
          </a:p>
          <a:p>
            <a:pPr marL="0" indent="0">
              <a:buNone/>
            </a:pPr>
            <a:r>
              <a:rPr lang="en-US" altLang="ja-JP" dirty="0"/>
              <a:t>―</a:t>
            </a:r>
            <a:r>
              <a:rPr lang="ja-JP" altLang="en-US" dirty="0"/>
              <a:t>どうかね、ジョン・ワイズが云う。わしらが教えられていることじゃないか。汝の隣人を愛せ。</a:t>
            </a:r>
            <a:r>
              <a:rPr lang="en-US" altLang="ja-JP" dirty="0"/>
              <a:t>(</a:t>
            </a:r>
            <a:r>
              <a:rPr lang="en-US" altLang="ja-JP" i="1" dirty="0"/>
              <a:t>U</a:t>
            </a:r>
            <a:r>
              <a:rPr lang="en-US" altLang="ja-JP" dirty="0"/>
              <a:t>-Y 12.556)</a:t>
            </a:r>
          </a:p>
          <a:p>
            <a:pPr marL="0" indent="0">
              <a:buNone/>
            </a:pPr>
            <a:r>
              <a:rPr lang="en-US" altLang="ja-JP" dirty="0"/>
              <a:t>―A new apostle to the gentiles, says the citizen. </a:t>
            </a:r>
            <a:r>
              <a:rPr lang="en-US" altLang="ja-JP" dirty="0">
                <a:solidFill>
                  <a:srgbClr val="FF0000"/>
                </a:solidFill>
              </a:rPr>
              <a:t>Universal love</a:t>
            </a:r>
            <a:r>
              <a:rPr lang="en-US" altLang="ja-JP" dirty="0"/>
              <a:t>.</a:t>
            </a:r>
          </a:p>
          <a:p>
            <a:pPr marL="0" indent="0">
              <a:buNone/>
            </a:pPr>
            <a:r>
              <a:rPr lang="en-US" altLang="ja-JP" dirty="0"/>
              <a:t>―Well, says John Wyse. Isn’t that what we’re told. </a:t>
            </a:r>
            <a:r>
              <a:rPr lang="en-US" altLang="ja-JP" dirty="0">
                <a:solidFill>
                  <a:srgbClr val="FF0000"/>
                </a:solidFill>
              </a:rPr>
              <a:t>Love your </a:t>
            </a:r>
            <a:r>
              <a:rPr lang="en-US" altLang="ja-JP" dirty="0" err="1">
                <a:solidFill>
                  <a:srgbClr val="FF0000"/>
                </a:solidFill>
              </a:rPr>
              <a:t>neighbour</a:t>
            </a:r>
            <a:r>
              <a:rPr lang="en-US" altLang="ja-JP" dirty="0"/>
              <a:t>. (</a:t>
            </a:r>
            <a:r>
              <a:rPr lang="en-US" altLang="ja-JP" i="1" dirty="0"/>
              <a:t>U</a:t>
            </a:r>
            <a:r>
              <a:rPr lang="en-US" altLang="ja-JP" dirty="0"/>
              <a:t> 12.1489-90</a:t>
            </a:r>
          </a:p>
          <a:p>
            <a:pPr marL="0" indent="0">
              <a:buNone/>
            </a:pPr>
            <a:endParaRPr lang="en-US" altLang="ja-JP" dirty="0"/>
          </a:p>
          <a:p>
            <a:pPr marL="0" indent="0">
              <a:buNone/>
            </a:pPr>
            <a:endParaRPr lang="en-US" altLang="ja-JP" dirty="0"/>
          </a:p>
        </p:txBody>
      </p:sp>
    </p:spTree>
    <p:extLst>
      <p:ext uri="{BB962C8B-B14F-4D97-AF65-F5344CB8AC3E}">
        <p14:creationId xmlns:p14="http://schemas.microsoft.com/office/powerpoint/2010/main" val="170982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E78EE9-7551-4D5E-AC1A-CCBCE4AB1C26}"/>
              </a:ext>
            </a:extLst>
          </p:cNvPr>
          <p:cNvSpPr>
            <a:spLocks noGrp="1"/>
          </p:cNvSpPr>
          <p:nvPr>
            <p:ph type="title"/>
          </p:nvPr>
        </p:nvSpPr>
        <p:spPr/>
        <p:txBody>
          <a:bodyPr/>
          <a:lstStyle/>
          <a:p>
            <a:r>
              <a:rPr kumimoji="1" lang="ja-JP" altLang="en-US" dirty="0"/>
              <a:t>場所とナショナリズム</a:t>
            </a:r>
          </a:p>
        </p:txBody>
      </p:sp>
      <p:sp>
        <p:nvSpPr>
          <p:cNvPr id="3" name="コンテンツ プレースホルダー 2">
            <a:extLst>
              <a:ext uri="{FF2B5EF4-FFF2-40B4-BE49-F238E27FC236}">
                <a16:creationId xmlns:a16="http://schemas.microsoft.com/office/drawing/2014/main" id="{8697A279-6AFD-4BE9-BD7F-F7096534CD32}"/>
              </a:ext>
            </a:extLst>
          </p:cNvPr>
          <p:cNvSpPr>
            <a:spLocks noGrp="1"/>
          </p:cNvSpPr>
          <p:nvPr>
            <p:ph idx="1"/>
          </p:nvPr>
        </p:nvSpPr>
        <p:spPr/>
        <p:txBody>
          <a:bodyPr>
            <a:normAutofit fontScale="92500" lnSpcReduction="20000"/>
          </a:bodyPr>
          <a:lstStyle/>
          <a:p>
            <a:pPr marL="0" indent="0">
              <a:buNone/>
            </a:pPr>
            <a:r>
              <a:rPr kumimoji="1" lang="ja-JP" altLang="en-US" dirty="0"/>
              <a:t>結城英雄</a:t>
            </a:r>
            <a:r>
              <a:rPr kumimoji="1" lang="en-US" altLang="ja-JP" dirty="0"/>
              <a:t>『</a:t>
            </a:r>
            <a:r>
              <a:rPr kumimoji="1" lang="ja-JP" altLang="en-US" dirty="0"/>
              <a:t>「ユリシーズ」の謎を歩く</a:t>
            </a:r>
            <a:r>
              <a:rPr kumimoji="1" lang="en-US" altLang="ja-JP" dirty="0"/>
              <a:t>』</a:t>
            </a:r>
            <a:r>
              <a:rPr kumimoji="1" lang="ja-JP" altLang="en-US" dirty="0"/>
              <a:t>（集英社、</a:t>
            </a:r>
            <a:r>
              <a:rPr kumimoji="1" lang="en-US" altLang="ja-JP" dirty="0"/>
              <a:t>1999</a:t>
            </a:r>
            <a:r>
              <a:rPr kumimoji="1" lang="ja-JP" altLang="en-US" dirty="0"/>
              <a:t>年） </a:t>
            </a:r>
            <a:r>
              <a:rPr kumimoji="1" lang="en-US" altLang="ja-JP" dirty="0"/>
              <a:t>p.281</a:t>
            </a:r>
          </a:p>
          <a:p>
            <a:pPr marL="0" indent="0">
              <a:buNone/>
            </a:pPr>
            <a:r>
              <a:rPr kumimoji="1" lang="ja-JP" altLang="en-US" dirty="0"/>
              <a:t>　ヒュー・</a:t>
            </a:r>
            <a:r>
              <a:rPr kumimoji="1" lang="en-US" altLang="ja-JP" dirty="0"/>
              <a:t>B</a:t>
            </a:r>
            <a:r>
              <a:rPr kumimoji="1" lang="ja-JP" altLang="en-US" dirty="0"/>
              <a:t>・ステイプルズの指摘（</a:t>
            </a:r>
            <a:r>
              <a:rPr kumimoji="1" lang="en-US" altLang="ja-JP" dirty="0"/>
              <a:t>1976</a:t>
            </a:r>
            <a:r>
              <a:rPr kumimoji="1" lang="ja-JP" altLang="en-US" dirty="0"/>
              <a:t>）を紹介</a:t>
            </a:r>
          </a:p>
          <a:p>
            <a:pPr marL="0" indent="0">
              <a:buNone/>
            </a:pPr>
            <a:endParaRPr kumimoji="1" lang="ja-JP" altLang="en-US" dirty="0"/>
          </a:p>
          <a:p>
            <a:pPr marL="0" indent="0">
              <a:buNone/>
            </a:pPr>
            <a:r>
              <a:rPr kumimoji="1" lang="ja-JP" altLang="en-US" dirty="0"/>
              <a:t>「</a:t>
            </a:r>
            <a:r>
              <a:rPr kumimoji="1" lang="ja-JP" altLang="en-US" dirty="0">
                <a:solidFill>
                  <a:srgbClr val="FF0000"/>
                </a:solidFill>
              </a:rPr>
              <a:t>アーバー・ヒル</a:t>
            </a:r>
            <a:r>
              <a:rPr kumimoji="1" lang="ja-JP" altLang="en-US" dirty="0"/>
              <a:t>」→イギリス守備隊の兵舎（</a:t>
            </a:r>
            <a:r>
              <a:rPr kumimoji="1" lang="en-US" altLang="ja-JP" dirty="0"/>
              <a:t>1789</a:t>
            </a:r>
            <a:r>
              <a:rPr kumimoji="1" lang="ja-JP" altLang="en-US" dirty="0"/>
              <a:t>年の革命で捕らえられたウルフ・トーンが自殺した場所であり、後の</a:t>
            </a:r>
            <a:r>
              <a:rPr kumimoji="1" lang="en-US" altLang="ja-JP" dirty="0"/>
              <a:t>1916</a:t>
            </a:r>
            <a:r>
              <a:rPr kumimoji="1" lang="ja-JP" altLang="en-US" dirty="0"/>
              <a:t>年のイースター蜂起の首謀者たちが裁判なしで処刑される）</a:t>
            </a:r>
          </a:p>
          <a:p>
            <a:pPr marL="0" indent="0">
              <a:buNone/>
            </a:pPr>
            <a:endParaRPr kumimoji="1" lang="ja-JP" altLang="en-US" dirty="0"/>
          </a:p>
          <a:p>
            <a:pPr marL="0" indent="0">
              <a:buNone/>
            </a:pPr>
            <a:r>
              <a:rPr kumimoji="1" lang="ja-JP" altLang="en-US" dirty="0"/>
              <a:t>「</a:t>
            </a:r>
            <a:r>
              <a:rPr kumimoji="1" lang="ja-JP" altLang="en-US" dirty="0">
                <a:solidFill>
                  <a:srgbClr val="FF0000"/>
                </a:solidFill>
              </a:rPr>
              <a:t>リネンホール兵営</a:t>
            </a:r>
            <a:r>
              <a:rPr kumimoji="1" lang="ja-JP" altLang="en-US" dirty="0"/>
              <a:t>」→産業リネンの展示場跡（イギリスが保護貿易のために高い関税をかけ、アイルランドのリネン産業は衰退する）と同時に、</a:t>
            </a:r>
            <a:r>
              <a:rPr kumimoji="1" lang="en-US" altLang="ja-JP" dirty="0"/>
              <a:t>1916</a:t>
            </a:r>
            <a:r>
              <a:rPr kumimoji="1" lang="ja-JP" altLang="en-US" dirty="0"/>
              <a:t>年の義勇軍が砲撃された場所</a:t>
            </a:r>
          </a:p>
          <a:p>
            <a:pPr marL="0" indent="0">
              <a:buNone/>
            </a:pPr>
            <a:endParaRPr kumimoji="1" lang="ja-JP" altLang="en-US" dirty="0"/>
          </a:p>
          <a:p>
            <a:pPr marL="0" indent="0">
              <a:buNone/>
            </a:pPr>
            <a:r>
              <a:rPr kumimoji="1" lang="ja-JP" altLang="en-US" dirty="0"/>
              <a:t>パブのある「</a:t>
            </a:r>
            <a:r>
              <a:rPr kumimoji="1" lang="ja-JP" altLang="en-US" dirty="0">
                <a:solidFill>
                  <a:srgbClr val="FF0000"/>
                </a:solidFill>
              </a:rPr>
              <a:t>リトル・ブリテン通り</a:t>
            </a:r>
            <a:r>
              <a:rPr kumimoji="1" lang="ja-JP" altLang="en-US" dirty="0"/>
              <a:t>」→文字通り「小さなブリテン」</a:t>
            </a:r>
          </a:p>
          <a:p>
            <a:pPr marL="0" indent="0">
              <a:buNone/>
            </a:pPr>
            <a:endParaRPr kumimoji="1" lang="ja-JP" altLang="en-US" dirty="0"/>
          </a:p>
        </p:txBody>
      </p:sp>
    </p:spTree>
    <p:extLst>
      <p:ext uri="{BB962C8B-B14F-4D97-AF65-F5344CB8AC3E}">
        <p14:creationId xmlns:p14="http://schemas.microsoft.com/office/powerpoint/2010/main" val="2519817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EB7A8-DB1E-4B3C-9AA2-6E3DBD72A312}"/>
              </a:ext>
            </a:extLst>
          </p:cNvPr>
          <p:cNvSpPr>
            <a:spLocks noGrp="1"/>
          </p:cNvSpPr>
          <p:nvPr>
            <p:ph type="title"/>
          </p:nvPr>
        </p:nvSpPr>
        <p:spPr/>
        <p:txBody>
          <a:bodyPr/>
          <a:lstStyle/>
          <a:p>
            <a:r>
              <a:rPr lang="ja-JP" altLang="en-US" dirty="0"/>
              <a:t>異教徒</a:t>
            </a:r>
            <a:r>
              <a:rPr lang="en-US" altLang="ja-JP" dirty="0"/>
              <a:t>(gentile)</a:t>
            </a:r>
            <a:r>
              <a:rPr lang="ja-JP" altLang="en-US" dirty="0"/>
              <a:t>である／でないブルーム</a:t>
            </a:r>
            <a:endParaRPr kumimoji="1" lang="ja-JP" altLang="en-US" dirty="0"/>
          </a:p>
        </p:txBody>
      </p:sp>
      <p:sp>
        <p:nvSpPr>
          <p:cNvPr id="3" name="コンテンツ プレースホルダー 2">
            <a:extLst>
              <a:ext uri="{FF2B5EF4-FFF2-40B4-BE49-F238E27FC236}">
                <a16:creationId xmlns:a16="http://schemas.microsoft.com/office/drawing/2014/main" id="{931A36DE-BD81-4E2E-B5CB-E810529BCB29}"/>
              </a:ext>
            </a:extLst>
          </p:cNvPr>
          <p:cNvSpPr>
            <a:spLocks noGrp="1"/>
          </p:cNvSpPr>
          <p:nvPr>
            <p:ph idx="1"/>
          </p:nvPr>
        </p:nvSpPr>
        <p:spPr>
          <a:xfrm>
            <a:off x="627529" y="1825625"/>
            <a:ext cx="11143130" cy="4763434"/>
          </a:xfrm>
        </p:spPr>
        <p:txBody>
          <a:bodyPr>
            <a:normAutofit fontScale="85000" lnSpcReduction="20000"/>
          </a:bodyPr>
          <a:lstStyle/>
          <a:p>
            <a:pPr marL="0" indent="0">
              <a:buNone/>
            </a:pPr>
            <a:r>
              <a:rPr kumimoji="1" lang="ja-JP" altLang="en-US" dirty="0"/>
              <a:t>異教徒</a:t>
            </a:r>
            <a:r>
              <a:rPr kumimoji="1" lang="en-US" altLang="ja-JP" dirty="0"/>
              <a:t>(gentile)</a:t>
            </a:r>
            <a:r>
              <a:rPr kumimoji="1" lang="ja-JP" altLang="en-US" dirty="0"/>
              <a:t>とは、（ユダヤ人から見た）異邦人≒キリスト教徒に過ぎない</a:t>
            </a:r>
            <a:endParaRPr kumimoji="1" lang="en-US" altLang="ja-JP" dirty="0"/>
          </a:p>
          <a:p>
            <a:pPr marL="0" indent="0">
              <a:buNone/>
            </a:pPr>
            <a:r>
              <a:rPr kumimoji="1" lang="ja-JP" altLang="en-US" dirty="0"/>
              <a:t>→ここにも「包摂と排除の暴力」が働いている</a:t>
            </a:r>
            <a:endParaRPr kumimoji="1" lang="en-US" altLang="ja-JP" dirty="0"/>
          </a:p>
          <a:p>
            <a:pPr marL="0" indent="0">
              <a:buNone/>
            </a:pPr>
            <a:endParaRPr kumimoji="1" lang="en-US" altLang="ja-JP" dirty="0"/>
          </a:p>
          <a:p>
            <a:pPr marL="0" indent="0">
              <a:buNone/>
            </a:pPr>
            <a:r>
              <a:rPr kumimoji="1" lang="en-US" altLang="ja-JP" dirty="0"/>
              <a:t>―</a:t>
            </a:r>
            <a:r>
              <a:rPr kumimoji="1" lang="ja-JP" altLang="en-US" dirty="0"/>
              <a:t>メンデルスゾーンはユダヤ人だったぞカール・マルクスもメルカダンテもスピノザもだ。それに救世主はユダヤ人だったしその父親もユダヤ人だったんだ。あんたらの神だぞ</a:t>
            </a:r>
            <a:r>
              <a:rPr lang="ja-JP" altLang="en-US" dirty="0"/>
              <a:t>。・・・・・・あんたらの神はユダヤ人だったんだ。</a:t>
            </a:r>
            <a:r>
              <a:rPr lang="ja-JP" altLang="en-US" dirty="0">
                <a:solidFill>
                  <a:srgbClr val="FF0000"/>
                </a:solidFill>
              </a:rPr>
              <a:t>キリストは僕みたいにユダヤ人だったんだぞ</a:t>
            </a:r>
            <a:r>
              <a:rPr lang="ja-JP" altLang="en-US" dirty="0"/>
              <a:t>。</a:t>
            </a:r>
            <a:r>
              <a:rPr lang="en-US" altLang="ja-JP" dirty="0"/>
              <a:t>(</a:t>
            </a:r>
            <a:r>
              <a:rPr lang="en-US" altLang="ja-JP" i="1" dirty="0"/>
              <a:t>U</a:t>
            </a:r>
            <a:r>
              <a:rPr lang="en-US" altLang="ja-JP" dirty="0"/>
              <a:t>-Y 12.568-69)</a:t>
            </a:r>
          </a:p>
          <a:p>
            <a:pPr marL="0" indent="0">
              <a:buNone/>
            </a:pPr>
            <a:r>
              <a:rPr kumimoji="1" lang="en-US" altLang="ja-JP" dirty="0"/>
              <a:t>-Mendelssohn was a </a:t>
            </a:r>
            <a:r>
              <a:rPr kumimoji="1" lang="en-US" altLang="ja-JP" dirty="0" err="1"/>
              <a:t>jew</a:t>
            </a:r>
            <a:r>
              <a:rPr kumimoji="1" lang="en-US" altLang="ja-JP" dirty="0"/>
              <a:t> and Karl Marx and </a:t>
            </a:r>
            <a:r>
              <a:rPr kumimoji="1" lang="en-US" altLang="ja-JP" dirty="0" err="1"/>
              <a:t>Mercadante</a:t>
            </a:r>
            <a:r>
              <a:rPr kumimoji="1" lang="en-US" altLang="ja-JP" dirty="0"/>
              <a:t> and Spinoza. And the </a:t>
            </a:r>
            <a:r>
              <a:rPr kumimoji="1" lang="en-US" altLang="ja-JP" dirty="0" err="1"/>
              <a:t>Saviour</a:t>
            </a:r>
            <a:r>
              <a:rPr kumimoji="1" lang="en-US" altLang="ja-JP" dirty="0"/>
              <a:t> was a </a:t>
            </a:r>
            <a:r>
              <a:rPr kumimoji="1" lang="en-US" altLang="ja-JP" dirty="0" err="1"/>
              <a:t>jew</a:t>
            </a:r>
            <a:r>
              <a:rPr kumimoji="1" lang="en-US" altLang="ja-JP" dirty="0"/>
              <a:t> and his father was a </a:t>
            </a:r>
            <a:r>
              <a:rPr kumimoji="1" lang="en-US" altLang="ja-JP" dirty="0" err="1"/>
              <a:t>jew</a:t>
            </a:r>
            <a:r>
              <a:rPr kumimoji="1" lang="en-US" altLang="ja-JP" dirty="0"/>
              <a:t>. Your God. Your God was a </a:t>
            </a:r>
            <a:r>
              <a:rPr kumimoji="1" lang="en-US" altLang="ja-JP" dirty="0" err="1"/>
              <a:t>jew</a:t>
            </a:r>
            <a:r>
              <a:rPr kumimoji="1" lang="en-US" altLang="ja-JP" dirty="0"/>
              <a:t>. </a:t>
            </a:r>
            <a:r>
              <a:rPr kumimoji="1" lang="en-US" altLang="ja-JP" dirty="0">
                <a:solidFill>
                  <a:srgbClr val="FF0000"/>
                </a:solidFill>
              </a:rPr>
              <a:t>Christ was a </a:t>
            </a:r>
            <a:r>
              <a:rPr kumimoji="1" lang="en-US" altLang="ja-JP" dirty="0" err="1">
                <a:solidFill>
                  <a:srgbClr val="FF0000"/>
                </a:solidFill>
              </a:rPr>
              <a:t>jew</a:t>
            </a:r>
            <a:r>
              <a:rPr kumimoji="1" lang="en-US" altLang="ja-JP" dirty="0">
                <a:solidFill>
                  <a:srgbClr val="FF0000"/>
                </a:solidFill>
              </a:rPr>
              <a:t> like me</a:t>
            </a:r>
            <a:r>
              <a:rPr kumimoji="1" lang="en-US" altLang="ja-JP" dirty="0"/>
              <a:t>. (</a:t>
            </a:r>
            <a:r>
              <a:rPr kumimoji="1" lang="en-US" altLang="ja-JP" i="1" dirty="0"/>
              <a:t>U</a:t>
            </a:r>
            <a:r>
              <a:rPr kumimoji="1" lang="en-US" altLang="ja-JP" dirty="0"/>
              <a:t> 12.1804-09)</a:t>
            </a:r>
          </a:p>
          <a:p>
            <a:pPr marL="0" indent="0">
              <a:buNone/>
            </a:pPr>
            <a:endParaRPr lang="en-US" altLang="ja-JP" dirty="0"/>
          </a:p>
          <a:p>
            <a:pPr marL="0" indent="0">
              <a:buNone/>
            </a:pPr>
            <a:r>
              <a:rPr kumimoji="1" lang="ja-JP" altLang="en-US" dirty="0"/>
              <a:t>イエスがユダヤの内部からユダヤ教を</a:t>
            </a:r>
            <a:r>
              <a:rPr kumimoji="1" lang="en-US" altLang="ja-JP" dirty="0"/>
              <a:t>〈</a:t>
            </a:r>
            <a:r>
              <a:rPr kumimoji="1" lang="ja-JP" altLang="en-US" dirty="0"/>
              <a:t>改革</a:t>
            </a:r>
            <a:r>
              <a:rPr kumimoji="1" lang="en-US" altLang="ja-JP" dirty="0"/>
              <a:t>〉</a:t>
            </a:r>
            <a:r>
              <a:rPr kumimoji="1" lang="ja-JP" altLang="en-US" dirty="0"/>
              <a:t>したように、ブルームはアイルランド人やユダヤ人を分けることなく、つまり包摂と排除の暴力性から逃れるようにして、「普遍愛」や「隣人愛」のひとつの形である</a:t>
            </a:r>
            <a:r>
              <a:rPr kumimoji="1" lang="en-US" altLang="ja-JP" dirty="0"/>
              <a:t>〈</a:t>
            </a:r>
            <a:r>
              <a:rPr kumimoji="1" lang="ja-JP" altLang="en-US" dirty="0"/>
              <a:t>愛のナショナリズム</a:t>
            </a:r>
            <a:r>
              <a:rPr kumimoji="1" lang="en-US" altLang="ja-JP" dirty="0"/>
              <a:t>〉</a:t>
            </a:r>
            <a:r>
              <a:rPr kumimoji="1" lang="ja-JP" altLang="en-US" dirty="0"/>
              <a:t>を</a:t>
            </a:r>
            <a:r>
              <a:rPr lang="ja-JP" altLang="en-US" dirty="0"/>
              <a:t>「新しいアイルランド</a:t>
            </a:r>
            <a:r>
              <a:rPr lang="en-US" altLang="ja-JP" dirty="0"/>
              <a:t>(A new Ireland)</a:t>
            </a:r>
            <a:r>
              <a:rPr lang="ja-JP" altLang="en-US" dirty="0"/>
              <a:t>」</a:t>
            </a:r>
            <a:r>
              <a:rPr lang="en-US" altLang="ja-JP" dirty="0"/>
              <a:t>(</a:t>
            </a:r>
            <a:r>
              <a:rPr lang="en-US" altLang="ja-JP" i="1" dirty="0"/>
              <a:t>U</a:t>
            </a:r>
            <a:r>
              <a:rPr lang="en-US" altLang="ja-JP" dirty="0"/>
              <a:t> 12.483, 484)</a:t>
            </a:r>
            <a:r>
              <a:rPr lang="ja-JP" altLang="en-US" dirty="0"/>
              <a:t>に対して示しているのではないか</a:t>
            </a:r>
            <a:endParaRPr kumimoji="1" lang="ja-JP" altLang="en-US" dirty="0"/>
          </a:p>
          <a:p>
            <a:pPr marL="0" indent="0">
              <a:buNone/>
            </a:pPr>
            <a:endParaRPr kumimoji="1" lang="ja-JP" altLang="en-US" dirty="0"/>
          </a:p>
        </p:txBody>
      </p:sp>
    </p:spTree>
    <p:extLst>
      <p:ext uri="{BB962C8B-B14F-4D97-AF65-F5344CB8AC3E}">
        <p14:creationId xmlns:p14="http://schemas.microsoft.com/office/powerpoint/2010/main" val="277863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C6E44A-0B5C-426C-8280-2C3636F59DCC}"/>
              </a:ext>
            </a:extLst>
          </p:cNvPr>
          <p:cNvSpPr>
            <a:spLocks noGrp="1"/>
          </p:cNvSpPr>
          <p:nvPr>
            <p:ph type="title"/>
          </p:nvPr>
        </p:nvSpPr>
        <p:spPr>
          <a:xfrm>
            <a:off x="304800" y="125507"/>
            <a:ext cx="11049000" cy="914399"/>
          </a:xfrm>
        </p:spPr>
        <p:txBody>
          <a:bodyPr/>
          <a:lstStyle/>
          <a:p>
            <a:r>
              <a:rPr kumimoji="1" lang="ja-JP" altLang="en-US" dirty="0"/>
              <a:t>実は結構歩いている「俺」とジョウ</a:t>
            </a:r>
          </a:p>
        </p:txBody>
      </p:sp>
      <p:sp>
        <p:nvSpPr>
          <p:cNvPr id="3" name="コンテンツ プレースホルダー 2">
            <a:extLst>
              <a:ext uri="{FF2B5EF4-FFF2-40B4-BE49-F238E27FC236}">
                <a16:creationId xmlns:a16="http://schemas.microsoft.com/office/drawing/2014/main" id="{EE5E19BC-2B64-487C-AB36-8685965FE519}"/>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17089909-BB70-449E-B875-14E57DC3CC1F}"/>
              </a:ext>
            </a:extLst>
          </p:cNvPr>
          <p:cNvPicPr>
            <a:picLocks noChangeAspect="1"/>
          </p:cNvPicPr>
          <p:nvPr/>
        </p:nvPicPr>
        <p:blipFill rotWithShape="1">
          <a:blip r:embed="rId2"/>
          <a:srcRect t="12292" b="5324"/>
          <a:stretch/>
        </p:blipFill>
        <p:spPr>
          <a:xfrm>
            <a:off x="0" y="1208088"/>
            <a:ext cx="12192000" cy="5649912"/>
          </a:xfrm>
          <a:prstGeom prst="rect">
            <a:avLst/>
          </a:prstGeom>
        </p:spPr>
      </p:pic>
      <p:sp>
        <p:nvSpPr>
          <p:cNvPr id="5" name="楕円 4">
            <a:extLst>
              <a:ext uri="{FF2B5EF4-FFF2-40B4-BE49-F238E27FC236}">
                <a16:creationId xmlns:a16="http://schemas.microsoft.com/office/drawing/2014/main" id="{7DCBF6AD-3F74-4D91-AB34-E68DD478591A}"/>
              </a:ext>
            </a:extLst>
          </p:cNvPr>
          <p:cNvSpPr/>
          <p:nvPr/>
        </p:nvSpPr>
        <p:spPr>
          <a:xfrm>
            <a:off x="1506071" y="3110753"/>
            <a:ext cx="304800" cy="251011"/>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29877878-EA99-4792-A6A8-2B38CD98BFF4}"/>
              </a:ext>
            </a:extLst>
          </p:cNvPr>
          <p:cNvSpPr/>
          <p:nvPr/>
        </p:nvSpPr>
        <p:spPr>
          <a:xfrm>
            <a:off x="10936940" y="4303059"/>
            <a:ext cx="416859" cy="35858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E3A9472C-A978-4735-B373-1C3F29866956}"/>
              </a:ext>
            </a:extLst>
          </p:cNvPr>
          <p:cNvSpPr/>
          <p:nvPr/>
        </p:nvSpPr>
        <p:spPr>
          <a:xfrm>
            <a:off x="8355107" y="1384019"/>
            <a:ext cx="1470211" cy="54684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2B470A13-55DC-4C35-8931-87E308603B80}"/>
              </a:ext>
            </a:extLst>
          </p:cNvPr>
          <p:cNvSpPr txBox="1"/>
          <p:nvPr/>
        </p:nvSpPr>
        <p:spPr>
          <a:xfrm>
            <a:off x="3379694" y="4303059"/>
            <a:ext cx="3827930" cy="1569660"/>
          </a:xfrm>
          <a:prstGeom prst="rect">
            <a:avLst/>
          </a:prstGeom>
          <a:solidFill>
            <a:schemeClr val="bg1"/>
          </a:solidFill>
        </p:spPr>
        <p:txBody>
          <a:bodyPr wrap="square" rtlCol="0">
            <a:spAutoFit/>
          </a:bodyPr>
          <a:lstStyle/>
          <a:p>
            <a:r>
              <a:rPr kumimoji="1" lang="ja-JP" altLang="en-US" sz="2400" dirty="0"/>
              <a:t>そこで俺らはリネンホールのバラックの並びから裁判所の裏を行きながら、あれこれしゃべった。</a:t>
            </a:r>
            <a:r>
              <a:rPr kumimoji="1" lang="en-US" altLang="ja-JP" sz="2400" dirty="0"/>
              <a:t>(</a:t>
            </a:r>
            <a:r>
              <a:rPr kumimoji="1" lang="en-US" altLang="ja-JP" sz="2400" i="1" dirty="0"/>
              <a:t>U</a:t>
            </a:r>
            <a:r>
              <a:rPr kumimoji="1" lang="en-US" altLang="ja-JP" sz="2400" dirty="0"/>
              <a:t>-Y 12.499)</a:t>
            </a:r>
            <a:endParaRPr kumimoji="1" lang="ja-JP" altLang="en-US" sz="2400" dirty="0"/>
          </a:p>
        </p:txBody>
      </p:sp>
      <p:sp>
        <p:nvSpPr>
          <p:cNvPr id="9" name="楕円 8">
            <a:extLst>
              <a:ext uri="{FF2B5EF4-FFF2-40B4-BE49-F238E27FC236}">
                <a16:creationId xmlns:a16="http://schemas.microsoft.com/office/drawing/2014/main" id="{850E0A7D-5066-496D-AFA8-D0D358838DF0}"/>
              </a:ext>
            </a:extLst>
          </p:cNvPr>
          <p:cNvSpPr/>
          <p:nvPr/>
        </p:nvSpPr>
        <p:spPr>
          <a:xfrm>
            <a:off x="10058401" y="3657600"/>
            <a:ext cx="717176" cy="35858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846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D906ED-CABD-4130-99ED-381F860128CA}"/>
              </a:ext>
            </a:extLst>
          </p:cNvPr>
          <p:cNvSpPr>
            <a:spLocks noGrp="1"/>
          </p:cNvSpPr>
          <p:nvPr>
            <p:ph type="title"/>
          </p:nvPr>
        </p:nvSpPr>
        <p:spPr>
          <a:xfrm>
            <a:off x="251012" y="170329"/>
            <a:ext cx="11102788" cy="974259"/>
          </a:xfrm>
        </p:spPr>
        <p:txBody>
          <a:bodyPr/>
          <a:lstStyle/>
          <a:p>
            <a:r>
              <a:rPr kumimoji="1" lang="ja-JP" altLang="en-US" dirty="0"/>
              <a:t>「アーバー・ヒル」にある「ロイヤル兵舎」</a:t>
            </a:r>
          </a:p>
        </p:txBody>
      </p:sp>
      <p:sp>
        <p:nvSpPr>
          <p:cNvPr id="3" name="コンテンツ プレースホルダー 2">
            <a:extLst>
              <a:ext uri="{FF2B5EF4-FFF2-40B4-BE49-F238E27FC236}">
                <a16:creationId xmlns:a16="http://schemas.microsoft.com/office/drawing/2014/main" id="{D2A1C1CB-83B3-477E-8FB3-8C051EF12AAC}"/>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1F856991-6F6C-4D8C-9F7B-2C091C6B946F}"/>
              </a:ext>
            </a:extLst>
          </p:cNvPr>
          <p:cNvPicPr>
            <a:picLocks noChangeAspect="1"/>
          </p:cNvPicPr>
          <p:nvPr/>
        </p:nvPicPr>
        <p:blipFill rotWithShape="1">
          <a:blip r:embed="rId2"/>
          <a:srcRect t="11539" b="5324"/>
          <a:stretch/>
        </p:blipFill>
        <p:spPr>
          <a:xfrm>
            <a:off x="0" y="1156447"/>
            <a:ext cx="12192000" cy="5701553"/>
          </a:xfrm>
          <a:prstGeom prst="rect">
            <a:avLst/>
          </a:prstGeom>
        </p:spPr>
      </p:pic>
      <p:sp>
        <p:nvSpPr>
          <p:cNvPr id="5" name="楕円 4">
            <a:extLst>
              <a:ext uri="{FF2B5EF4-FFF2-40B4-BE49-F238E27FC236}">
                <a16:creationId xmlns:a16="http://schemas.microsoft.com/office/drawing/2014/main" id="{44E496DD-95F6-48DA-92F1-88FC83BF1179}"/>
              </a:ext>
            </a:extLst>
          </p:cNvPr>
          <p:cNvSpPr/>
          <p:nvPr/>
        </p:nvSpPr>
        <p:spPr>
          <a:xfrm>
            <a:off x="8606118" y="2124635"/>
            <a:ext cx="851647" cy="111162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AE73BD79-5111-4A8B-8659-C24A49B50FEA}"/>
              </a:ext>
            </a:extLst>
          </p:cNvPr>
          <p:cNvSpPr/>
          <p:nvPr/>
        </p:nvSpPr>
        <p:spPr>
          <a:xfrm>
            <a:off x="4159624" y="3854824"/>
            <a:ext cx="2581835" cy="74378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93CE09A4-90CA-40EC-BF5F-E5B9F61FA136}"/>
              </a:ext>
            </a:extLst>
          </p:cNvPr>
          <p:cNvSpPr/>
          <p:nvPr/>
        </p:nvSpPr>
        <p:spPr>
          <a:xfrm>
            <a:off x="3558988" y="4751294"/>
            <a:ext cx="2770095" cy="127298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1762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969081-0785-4E49-8D93-A61AFE0107D8}"/>
              </a:ext>
            </a:extLst>
          </p:cNvPr>
          <p:cNvSpPr>
            <a:spLocks noGrp="1"/>
          </p:cNvSpPr>
          <p:nvPr>
            <p:ph type="title"/>
          </p:nvPr>
        </p:nvSpPr>
        <p:spPr/>
        <p:txBody>
          <a:bodyPr>
            <a:normAutofit fontScale="90000"/>
          </a:bodyPr>
          <a:lstStyle/>
          <a:p>
            <a:r>
              <a:rPr lang="ja-JP" altLang="en-US" dirty="0"/>
              <a:t>バーニー・キアナン酒場</a:t>
            </a:r>
            <a:br>
              <a:rPr lang="en-US" altLang="ja-JP" dirty="0"/>
            </a:br>
            <a:r>
              <a:rPr lang="en-US" altLang="ja-JP" sz="2700" dirty="0">
                <a:hlinkClick r:id="rId2"/>
              </a:rPr>
              <a:t>https://www.joyceproject.com/notes/120004kiernans.htm</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56BF9241-C0B3-484B-9F0E-D90449BD899C}"/>
              </a:ext>
            </a:extLst>
          </p:cNvPr>
          <p:cNvSpPr>
            <a:spLocks noGrp="1"/>
          </p:cNvSpPr>
          <p:nvPr>
            <p:ph idx="1"/>
          </p:nvPr>
        </p:nvSpPr>
        <p:spPr>
          <a:xfrm>
            <a:off x="116541" y="6024282"/>
            <a:ext cx="5713296" cy="833717"/>
          </a:xfrm>
        </p:spPr>
        <p:txBody>
          <a:bodyPr>
            <a:normAutofit fontScale="47500" lnSpcReduction="20000"/>
          </a:bodyPr>
          <a:lstStyle/>
          <a:p>
            <a:pPr marL="0" indent="0">
              <a:buNone/>
            </a:pPr>
            <a:r>
              <a:rPr kumimoji="1" lang="ja-JP" altLang="en-US" sz="3800" b="1" dirty="0"/>
              <a:t>右写真は現在の様子→</a:t>
            </a:r>
            <a:endParaRPr kumimoji="1" lang="en-US" altLang="ja-JP" sz="3800" b="1" dirty="0"/>
          </a:p>
          <a:p>
            <a:pPr marL="0" indent="0">
              <a:buNone/>
            </a:pPr>
            <a:r>
              <a:rPr kumimoji="1" lang="en-IE" altLang="ja-JP" sz="2500" dirty="0">
                <a:hlinkClick r:id="rId3"/>
              </a:rPr>
              <a:t>https://www.google.com/maps/@53.3492381,-6.270169,3a,62y,335.75h,91.09t/data=!3m6!1e1!3m4!1sF1T6ho1Dy6icSS4cN1znmw!2e0!7i16384!8i8192</a:t>
            </a:r>
            <a:endParaRPr kumimoji="1" lang="ja-JP" altLang="en-US" sz="2500" dirty="0"/>
          </a:p>
        </p:txBody>
      </p:sp>
      <p:pic>
        <p:nvPicPr>
          <p:cNvPr id="5" name="図 4">
            <a:extLst>
              <a:ext uri="{FF2B5EF4-FFF2-40B4-BE49-F238E27FC236}">
                <a16:creationId xmlns:a16="http://schemas.microsoft.com/office/drawing/2014/main" id="{F6C00114-6E41-4E7F-A1A3-1C9529131338}"/>
              </a:ext>
            </a:extLst>
          </p:cNvPr>
          <p:cNvPicPr>
            <a:picLocks noChangeAspect="1"/>
          </p:cNvPicPr>
          <p:nvPr/>
        </p:nvPicPr>
        <p:blipFill>
          <a:blip r:embed="rId4"/>
          <a:stretch>
            <a:fillRect/>
          </a:stretch>
        </p:blipFill>
        <p:spPr>
          <a:xfrm>
            <a:off x="5829837" y="2059021"/>
            <a:ext cx="6362163" cy="4798979"/>
          </a:xfrm>
          <a:prstGeom prst="rect">
            <a:avLst/>
          </a:prstGeom>
        </p:spPr>
      </p:pic>
      <p:pic>
        <p:nvPicPr>
          <p:cNvPr id="7" name="図 6">
            <a:extLst>
              <a:ext uri="{FF2B5EF4-FFF2-40B4-BE49-F238E27FC236}">
                <a16:creationId xmlns:a16="http://schemas.microsoft.com/office/drawing/2014/main" id="{DA4FC2D5-74B5-44B9-BEA6-986A3D6604CC}"/>
              </a:ext>
            </a:extLst>
          </p:cNvPr>
          <p:cNvPicPr>
            <a:picLocks noChangeAspect="1"/>
          </p:cNvPicPr>
          <p:nvPr/>
        </p:nvPicPr>
        <p:blipFill>
          <a:blip r:embed="rId5"/>
          <a:stretch>
            <a:fillRect/>
          </a:stretch>
        </p:blipFill>
        <p:spPr>
          <a:xfrm>
            <a:off x="0" y="1217848"/>
            <a:ext cx="6211233" cy="4675666"/>
          </a:xfrm>
          <a:prstGeom prst="rect">
            <a:avLst/>
          </a:prstGeom>
        </p:spPr>
      </p:pic>
    </p:spTree>
    <p:extLst>
      <p:ext uri="{BB962C8B-B14F-4D97-AF65-F5344CB8AC3E}">
        <p14:creationId xmlns:p14="http://schemas.microsoft.com/office/powerpoint/2010/main" val="39204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7388A4-C15F-401C-A44A-B38A82CF0CAA}"/>
              </a:ext>
            </a:extLst>
          </p:cNvPr>
          <p:cNvSpPr>
            <a:spLocks noGrp="1"/>
          </p:cNvSpPr>
          <p:nvPr>
            <p:ph type="title"/>
          </p:nvPr>
        </p:nvSpPr>
        <p:spPr/>
        <p:txBody>
          <a:bodyPr/>
          <a:lstStyle/>
          <a:p>
            <a:r>
              <a:rPr kumimoji="1" lang="ja-JP" altLang="en-US" dirty="0"/>
              <a:t>国民</a:t>
            </a:r>
            <a:r>
              <a:rPr kumimoji="1" lang="en-US" altLang="ja-JP" dirty="0"/>
              <a:t>(nation)</a:t>
            </a:r>
            <a:r>
              <a:rPr kumimoji="1" lang="ja-JP" altLang="en-US" dirty="0"/>
              <a:t>とは？</a:t>
            </a:r>
          </a:p>
        </p:txBody>
      </p:sp>
      <p:sp>
        <p:nvSpPr>
          <p:cNvPr id="3" name="コンテンツ プレースホルダー 2">
            <a:extLst>
              <a:ext uri="{FF2B5EF4-FFF2-40B4-BE49-F238E27FC236}">
                <a16:creationId xmlns:a16="http://schemas.microsoft.com/office/drawing/2014/main" id="{19D752AE-319E-44EB-AF83-0DF9F1FAE04E}"/>
              </a:ext>
            </a:extLst>
          </p:cNvPr>
          <p:cNvSpPr>
            <a:spLocks noGrp="1"/>
          </p:cNvSpPr>
          <p:nvPr>
            <p:ph idx="1"/>
          </p:nvPr>
        </p:nvSpPr>
        <p:spPr>
          <a:xfrm>
            <a:off x="838200" y="2070847"/>
            <a:ext cx="10515600" cy="4106116"/>
          </a:xfrm>
        </p:spPr>
        <p:txBody>
          <a:bodyPr/>
          <a:lstStyle/>
          <a:p>
            <a:pPr marL="0" indent="0">
              <a:buNone/>
            </a:pPr>
            <a:r>
              <a:rPr kumimoji="1" lang="en-US" altLang="ja-JP" dirty="0"/>
              <a:t>―</a:t>
            </a:r>
            <a:r>
              <a:rPr kumimoji="1" lang="ja-JP" altLang="en-US" dirty="0"/>
              <a:t>国民ですか？ブルームが云う。国民とは同じ場所に住んでいる人々のことです。・・・・・・あるいはまた異なる場所に住んでる。</a:t>
            </a:r>
            <a:r>
              <a:rPr lang="en-US" altLang="ja-JP" dirty="0"/>
              <a:t>(</a:t>
            </a:r>
            <a:r>
              <a:rPr lang="en-US" altLang="ja-JP" i="1" dirty="0"/>
              <a:t>U</a:t>
            </a:r>
            <a:r>
              <a:rPr lang="en-US" altLang="ja-JP" dirty="0"/>
              <a:t>-Y 12.553)</a:t>
            </a:r>
            <a:endParaRPr kumimoji="1" lang="en-US" altLang="ja-JP" dirty="0"/>
          </a:p>
          <a:p>
            <a:pPr marL="0" indent="0">
              <a:buNone/>
            </a:pPr>
            <a:endParaRPr lang="en-US" altLang="ja-JP" dirty="0"/>
          </a:p>
          <a:p>
            <a:pPr marL="0" indent="0">
              <a:buNone/>
            </a:pPr>
            <a:r>
              <a:rPr lang="en-US" altLang="ja-JP" dirty="0"/>
              <a:t>―</a:t>
            </a:r>
            <a:r>
              <a:rPr kumimoji="1" lang="en-US" altLang="ja-JP" dirty="0"/>
              <a:t>A nation? says Bloom. A nation is the same people living in the same</a:t>
            </a:r>
          </a:p>
          <a:p>
            <a:pPr marL="0" indent="0">
              <a:buNone/>
            </a:pPr>
            <a:r>
              <a:rPr kumimoji="1" lang="en-US" altLang="ja-JP" dirty="0"/>
              <a:t>place. . . . Or also living in different places. (</a:t>
            </a:r>
            <a:r>
              <a:rPr kumimoji="1" lang="en-US" altLang="ja-JP" i="1" dirty="0"/>
              <a:t>U</a:t>
            </a:r>
            <a:r>
              <a:rPr kumimoji="1" lang="en-US" altLang="ja-JP" dirty="0"/>
              <a:t> 12.1422-28)</a:t>
            </a:r>
            <a:endParaRPr kumimoji="1" lang="ja-JP" altLang="en-US" dirty="0"/>
          </a:p>
        </p:txBody>
      </p:sp>
    </p:spTree>
    <p:extLst>
      <p:ext uri="{BB962C8B-B14F-4D97-AF65-F5344CB8AC3E}">
        <p14:creationId xmlns:p14="http://schemas.microsoft.com/office/powerpoint/2010/main" val="234827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4A260D-BAA6-4883-8834-155DB1DE4286}"/>
              </a:ext>
            </a:extLst>
          </p:cNvPr>
          <p:cNvSpPr>
            <a:spLocks noGrp="1"/>
          </p:cNvSpPr>
          <p:nvPr>
            <p:ph type="title"/>
          </p:nvPr>
        </p:nvSpPr>
        <p:spPr/>
        <p:txBody>
          <a:bodyPr/>
          <a:lstStyle/>
          <a:p>
            <a:r>
              <a:rPr kumimoji="1" lang="ja-JP" altLang="en-US" dirty="0"/>
              <a:t>近代国民国家</a:t>
            </a:r>
            <a:r>
              <a:rPr kumimoji="1" lang="en-US" altLang="ja-JP" dirty="0"/>
              <a:t>(nation-state)</a:t>
            </a:r>
            <a:endParaRPr kumimoji="1" lang="ja-JP" altLang="en-US" dirty="0"/>
          </a:p>
        </p:txBody>
      </p:sp>
      <p:sp>
        <p:nvSpPr>
          <p:cNvPr id="3" name="コンテンツ プレースホルダー 2">
            <a:extLst>
              <a:ext uri="{FF2B5EF4-FFF2-40B4-BE49-F238E27FC236}">
                <a16:creationId xmlns:a16="http://schemas.microsoft.com/office/drawing/2014/main" id="{2D3B6137-23C9-4FCA-B069-F011E09958C2}"/>
              </a:ext>
            </a:extLst>
          </p:cNvPr>
          <p:cNvSpPr>
            <a:spLocks noGrp="1"/>
          </p:cNvSpPr>
          <p:nvPr>
            <p:ph idx="1"/>
          </p:nvPr>
        </p:nvSpPr>
        <p:spPr>
          <a:xfrm>
            <a:off x="838200" y="1825624"/>
            <a:ext cx="10515600" cy="4826187"/>
          </a:xfrm>
        </p:spPr>
        <p:txBody>
          <a:bodyPr>
            <a:normAutofit fontScale="92500"/>
          </a:bodyPr>
          <a:lstStyle/>
          <a:p>
            <a:pPr marL="0" indent="0">
              <a:buNone/>
            </a:pPr>
            <a:r>
              <a:rPr kumimoji="1" lang="en-US" altLang="ja-JP" dirty="0">
                <a:solidFill>
                  <a:srgbClr val="FF0000"/>
                </a:solidFill>
              </a:rPr>
              <a:t>1983</a:t>
            </a:r>
            <a:r>
              <a:rPr kumimoji="1" lang="ja-JP" altLang="en-US" dirty="0">
                <a:solidFill>
                  <a:srgbClr val="FF0000"/>
                </a:solidFill>
              </a:rPr>
              <a:t>年</a:t>
            </a:r>
            <a:r>
              <a:rPr kumimoji="1" lang="ja-JP" altLang="en-US" dirty="0"/>
              <a:t>のナショナリズム論</a:t>
            </a:r>
            <a:endParaRPr kumimoji="1" lang="en-US" altLang="ja-JP" dirty="0"/>
          </a:p>
          <a:p>
            <a:pPr marL="0" indent="0">
              <a:buNone/>
            </a:pPr>
            <a:endParaRPr lang="en-US" altLang="ja-JP" dirty="0"/>
          </a:p>
          <a:p>
            <a:pPr marL="0" indent="0">
              <a:buNone/>
            </a:pPr>
            <a:r>
              <a:rPr kumimoji="1" lang="ja-JP" altLang="en-US" dirty="0"/>
              <a:t>ベネディクト・アンダーソン</a:t>
            </a:r>
            <a:r>
              <a:rPr kumimoji="1" lang="en-US" altLang="ja-JP" dirty="0"/>
              <a:t>『</a:t>
            </a:r>
            <a:r>
              <a:rPr kumimoji="1" lang="ja-JP" altLang="en-US" dirty="0"/>
              <a:t>定本 想像の共同体</a:t>
            </a:r>
            <a:r>
              <a:rPr kumimoji="1" lang="en-US" altLang="ja-JP" dirty="0"/>
              <a:t>(</a:t>
            </a:r>
            <a:r>
              <a:rPr kumimoji="1" lang="en-US" altLang="ja-JP" i="1" dirty="0"/>
              <a:t>Imagined Communities</a:t>
            </a:r>
            <a:r>
              <a:rPr kumimoji="1" lang="en-US" altLang="ja-JP" dirty="0"/>
              <a:t>): </a:t>
            </a:r>
            <a:r>
              <a:rPr kumimoji="1" lang="ja-JP" altLang="en-US" dirty="0"/>
              <a:t>ナショナリズムの起源と流行</a:t>
            </a:r>
            <a:r>
              <a:rPr kumimoji="1" lang="en-US" altLang="ja-JP" dirty="0"/>
              <a:t>』</a:t>
            </a:r>
            <a:r>
              <a:rPr kumimoji="1" lang="ja-JP" altLang="en-US" dirty="0"/>
              <a:t>、白石隆・白石さや訳、書籍工房早山、</a:t>
            </a:r>
            <a:r>
              <a:rPr kumimoji="1" lang="en-US" altLang="ja-JP" dirty="0"/>
              <a:t>2007</a:t>
            </a:r>
            <a:r>
              <a:rPr kumimoji="1" lang="ja-JP" altLang="en-US" dirty="0"/>
              <a:t>年。</a:t>
            </a:r>
            <a:endParaRPr kumimoji="1" lang="en-US" altLang="ja-JP" dirty="0"/>
          </a:p>
          <a:p>
            <a:pPr marL="0" indent="0">
              <a:buNone/>
            </a:pPr>
            <a:endParaRPr kumimoji="1" lang="en-US" altLang="ja-JP" dirty="0"/>
          </a:p>
          <a:p>
            <a:pPr marL="0" indent="0">
              <a:buNone/>
            </a:pPr>
            <a:r>
              <a:rPr kumimoji="1" lang="ja-JP" altLang="en-US" dirty="0"/>
              <a:t>エリック・ホブズボウム　「伝統の大量生産</a:t>
            </a:r>
            <a:r>
              <a:rPr kumimoji="1" lang="en-US" altLang="ja-JP" dirty="0"/>
              <a:t>――</a:t>
            </a:r>
            <a:r>
              <a:rPr kumimoji="1" lang="ja-JP" altLang="en-US" dirty="0"/>
              <a:t>ヨーロッパ、一八七〇</a:t>
            </a:r>
            <a:r>
              <a:rPr kumimoji="1" lang="en-US" altLang="ja-JP" dirty="0"/>
              <a:t>―</a:t>
            </a:r>
            <a:r>
              <a:rPr kumimoji="1" lang="ja-JP" altLang="en-US" dirty="0"/>
              <a:t>一九一四」</a:t>
            </a:r>
            <a:r>
              <a:rPr kumimoji="1" lang="en-US" altLang="ja-JP" dirty="0"/>
              <a:t>『</a:t>
            </a:r>
            <a:r>
              <a:rPr kumimoji="1" lang="ja-JP" altLang="en-US" dirty="0"/>
              <a:t>創られた伝統</a:t>
            </a:r>
            <a:r>
              <a:rPr kumimoji="1" lang="en-US" altLang="ja-JP" dirty="0"/>
              <a:t>(</a:t>
            </a:r>
            <a:r>
              <a:rPr kumimoji="1" lang="en-US" altLang="ja-JP" i="1" dirty="0"/>
              <a:t>The Invention of Tradition</a:t>
            </a:r>
            <a:r>
              <a:rPr kumimoji="1" lang="en-US" altLang="ja-JP" dirty="0"/>
              <a:t>)』</a:t>
            </a:r>
            <a:r>
              <a:rPr kumimoji="1" lang="ja-JP" altLang="en-US" dirty="0"/>
              <a:t>エリック・ホブズボウム、テレンス・レンジャー編、前川啓治・梶原景昭他訳、紀伊國屋書店、</a:t>
            </a:r>
            <a:r>
              <a:rPr kumimoji="1" lang="en-US" altLang="ja-JP" dirty="0"/>
              <a:t>1992</a:t>
            </a:r>
            <a:r>
              <a:rPr kumimoji="1" lang="ja-JP" altLang="en-US" dirty="0"/>
              <a:t>年。</a:t>
            </a:r>
            <a:endParaRPr kumimoji="1" lang="en-US" altLang="ja-JP" dirty="0"/>
          </a:p>
          <a:p>
            <a:pPr marL="0" indent="0">
              <a:buNone/>
            </a:pPr>
            <a:endParaRPr kumimoji="1" lang="en-US" altLang="ja-JP" dirty="0"/>
          </a:p>
          <a:p>
            <a:pPr marL="0" indent="0">
              <a:buNone/>
            </a:pPr>
            <a:r>
              <a:rPr kumimoji="1" lang="ja-JP" altLang="en-US" dirty="0"/>
              <a:t>アーネスト・ゲルナー　</a:t>
            </a:r>
            <a:r>
              <a:rPr kumimoji="1" lang="en-US" altLang="ja-JP" dirty="0"/>
              <a:t>『</a:t>
            </a:r>
            <a:r>
              <a:rPr kumimoji="1" lang="ja-JP" altLang="en-US" dirty="0"/>
              <a:t>民族とナショナリズム</a:t>
            </a:r>
            <a:r>
              <a:rPr kumimoji="1" lang="en-US" altLang="ja-JP" dirty="0"/>
              <a:t>(</a:t>
            </a:r>
            <a:r>
              <a:rPr kumimoji="1" lang="en-US" altLang="ja-JP" i="1" dirty="0"/>
              <a:t>Nations and Nationalism</a:t>
            </a:r>
            <a:r>
              <a:rPr kumimoji="1" lang="en-US" altLang="ja-JP" dirty="0"/>
              <a:t>)』</a:t>
            </a:r>
            <a:r>
              <a:rPr kumimoji="1" lang="ja-JP" altLang="en-US" dirty="0"/>
              <a:t>加藤節監訳、岩波書店、</a:t>
            </a:r>
            <a:r>
              <a:rPr kumimoji="1" lang="en-US" altLang="ja-JP" dirty="0"/>
              <a:t>2000</a:t>
            </a:r>
            <a:r>
              <a:rPr kumimoji="1" lang="ja-JP" altLang="en-US" dirty="0"/>
              <a:t>年。</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77749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7388A4-C15F-401C-A44A-B38A82CF0CAA}"/>
              </a:ext>
            </a:extLst>
          </p:cNvPr>
          <p:cNvSpPr>
            <a:spLocks noGrp="1"/>
          </p:cNvSpPr>
          <p:nvPr>
            <p:ph type="title"/>
          </p:nvPr>
        </p:nvSpPr>
        <p:spPr/>
        <p:txBody>
          <a:bodyPr/>
          <a:lstStyle/>
          <a:p>
            <a:r>
              <a:rPr kumimoji="1" lang="ja-JP" altLang="en-US" dirty="0"/>
              <a:t>国民</a:t>
            </a:r>
            <a:r>
              <a:rPr kumimoji="1" lang="en-US" altLang="ja-JP" dirty="0"/>
              <a:t>(nation)</a:t>
            </a:r>
            <a:r>
              <a:rPr kumimoji="1" lang="ja-JP" altLang="en-US" dirty="0"/>
              <a:t>とは？</a:t>
            </a:r>
          </a:p>
        </p:txBody>
      </p:sp>
      <p:sp>
        <p:nvSpPr>
          <p:cNvPr id="3" name="コンテンツ プレースホルダー 2">
            <a:extLst>
              <a:ext uri="{FF2B5EF4-FFF2-40B4-BE49-F238E27FC236}">
                <a16:creationId xmlns:a16="http://schemas.microsoft.com/office/drawing/2014/main" id="{19D752AE-319E-44EB-AF83-0DF9F1FAE04E}"/>
              </a:ext>
            </a:extLst>
          </p:cNvPr>
          <p:cNvSpPr>
            <a:spLocks noGrp="1"/>
          </p:cNvSpPr>
          <p:nvPr>
            <p:ph idx="1"/>
          </p:nvPr>
        </p:nvSpPr>
        <p:spPr>
          <a:xfrm>
            <a:off x="838200" y="1825624"/>
            <a:ext cx="10515600" cy="4826187"/>
          </a:xfrm>
        </p:spPr>
        <p:txBody>
          <a:bodyPr>
            <a:normAutofit/>
          </a:bodyPr>
          <a:lstStyle/>
          <a:p>
            <a:pPr marL="0" indent="0">
              <a:buNone/>
            </a:pPr>
            <a:r>
              <a:rPr kumimoji="1" lang="en-US" altLang="ja-JP" dirty="0"/>
              <a:t>―</a:t>
            </a:r>
            <a:r>
              <a:rPr kumimoji="1" lang="ja-JP" altLang="en-US" dirty="0"/>
              <a:t>国民ですか？ブルームが云う。国民とは同じ場所に住んでいる人々のことです。・・・・・・あるいはまた異なる場所に住んでる。</a:t>
            </a:r>
            <a:r>
              <a:rPr lang="en-US" altLang="ja-JP" dirty="0"/>
              <a:t>(</a:t>
            </a:r>
            <a:r>
              <a:rPr lang="en-US" altLang="ja-JP" i="1" dirty="0"/>
              <a:t>U</a:t>
            </a:r>
            <a:r>
              <a:rPr lang="en-US" altLang="ja-JP" dirty="0"/>
              <a:t>-Y 12.553)</a:t>
            </a:r>
            <a:endParaRPr kumimoji="1" lang="en-US" altLang="ja-JP" dirty="0"/>
          </a:p>
          <a:p>
            <a:pPr marL="0" indent="0">
              <a:buNone/>
            </a:pPr>
            <a:endParaRPr lang="en-US" altLang="ja-JP" dirty="0"/>
          </a:p>
          <a:p>
            <a:pPr marL="0" indent="0">
              <a:buNone/>
            </a:pPr>
            <a:r>
              <a:rPr lang="en-US" altLang="ja-JP" dirty="0"/>
              <a:t>―</a:t>
            </a:r>
            <a:r>
              <a:rPr kumimoji="1" lang="en-US" altLang="ja-JP" dirty="0"/>
              <a:t>A nation? says Bloom. A nation is the same people living in the same</a:t>
            </a:r>
          </a:p>
          <a:p>
            <a:pPr marL="0" indent="0">
              <a:buNone/>
            </a:pPr>
            <a:r>
              <a:rPr kumimoji="1" lang="en-US" altLang="ja-JP" dirty="0"/>
              <a:t>place. . . . Or also living in different places. (</a:t>
            </a:r>
            <a:r>
              <a:rPr kumimoji="1" lang="en-US" altLang="ja-JP" i="1" dirty="0"/>
              <a:t>U</a:t>
            </a:r>
            <a:r>
              <a:rPr kumimoji="1" lang="en-US" altLang="ja-JP" dirty="0"/>
              <a:t> 12.1422-28)</a:t>
            </a:r>
          </a:p>
          <a:p>
            <a:pPr marL="0" indent="0">
              <a:buNone/>
            </a:pPr>
            <a:endParaRPr lang="en-US" altLang="ja-JP" dirty="0"/>
          </a:p>
          <a:p>
            <a:pPr marL="0" indent="0">
              <a:buNone/>
            </a:pPr>
            <a:r>
              <a:rPr kumimoji="1" lang="ja-JP" altLang="en-US" dirty="0"/>
              <a:t>「同じ場所に住んでいる人々」と「異なる場所に住んでいる</a:t>
            </a:r>
            <a:r>
              <a:rPr lang="ja-JP" altLang="en-US" dirty="0"/>
              <a:t>」人々を同じ「国民」として見なすことは可能か？</a:t>
            </a:r>
            <a:endParaRPr lang="en-US" altLang="ja-JP" dirty="0"/>
          </a:p>
          <a:p>
            <a:pPr marL="0" indent="0">
              <a:buNone/>
            </a:pPr>
            <a:r>
              <a:rPr kumimoji="1" lang="ja-JP" altLang="en-US" dirty="0"/>
              <a:t>→「異なる場所」アイルランド人とユダヤ人の民族離散</a:t>
            </a:r>
            <a:r>
              <a:rPr kumimoji="1" lang="en-US" altLang="ja-JP" dirty="0"/>
              <a:t>(Diaspora)</a:t>
            </a:r>
          </a:p>
        </p:txBody>
      </p:sp>
    </p:spTree>
    <p:extLst>
      <p:ext uri="{BB962C8B-B14F-4D97-AF65-F5344CB8AC3E}">
        <p14:creationId xmlns:p14="http://schemas.microsoft.com/office/powerpoint/2010/main" val="3767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21760F-97AE-4D8F-8515-AF932F1167AC}"/>
              </a:ext>
            </a:extLst>
          </p:cNvPr>
          <p:cNvSpPr>
            <a:spLocks noGrp="1"/>
          </p:cNvSpPr>
          <p:nvPr>
            <p:ph type="title"/>
          </p:nvPr>
        </p:nvSpPr>
        <p:spPr/>
        <p:txBody>
          <a:bodyPr/>
          <a:lstStyle/>
          <a:p>
            <a:r>
              <a:rPr kumimoji="1" lang="ja-JP" altLang="en-US" dirty="0"/>
              <a:t>国民／国家</a:t>
            </a:r>
          </a:p>
        </p:txBody>
      </p:sp>
      <p:sp>
        <p:nvSpPr>
          <p:cNvPr id="3" name="コンテンツ プレースホルダー 2">
            <a:extLst>
              <a:ext uri="{FF2B5EF4-FFF2-40B4-BE49-F238E27FC236}">
                <a16:creationId xmlns:a16="http://schemas.microsoft.com/office/drawing/2014/main" id="{BACFAD1C-4F06-40BE-98E3-A673376CAF5A}"/>
              </a:ext>
            </a:extLst>
          </p:cNvPr>
          <p:cNvSpPr>
            <a:spLocks noGrp="1"/>
          </p:cNvSpPr>
          <p:nvPr>
            <p:ph idx="1"/>
          </p:nvPr>
        </p:nvSpPr>
        <p:spPr/>
        <p:txBody>
          <a:bodyPr/>
          <a:lstStyle/>
          <a:p>
            <a:pPr marL="0" indent="0">
              <a:buNone/>
            </a:pPr>
            <a:r>
              <a:rPr lang="en-US" altLang="ja-JP" dirty="0"/>
              <a:t>―</a:t>
            </a:r>
            <a:r>
              <a:rPr lang="ja-JP" altLang="en-US" dirty="0"/>
              <a:t>あんたの国家はどこだよ、云ってみな？　市民は云う。</a:t>
            </a:r>
            <a:endParaRPr lang="en-US" altLang="ja-JP" dirty="0"/>
          </a:p>
          <a:p>
            <a:pPr marL="0" indent="0">
              <a:buNone/>
            </a:pPr>
            <a:r>
              <a:rPr lang="en-US" altLang="ja-JP" dirty="0"/>
              <a:t>―</a:t>
            </a:r>
            <a:r>
              <a:rPr lang="ja-JP" altLang="en-US" dirty="0"/>
              <a:t>アイルランドです、ブルームは云う。僕はここで生れましたからね。アイルランドです。 </a:t>
            </a:r>
            <a:r>
              <a:rPr lang="en-US" altLang="ja-JP" dirty="0"/>
              <a:t>(</a:t>
            </a:r>
            <a:r>
              <a:rPr lang="en-US" altLang="ja-JP" i="1" dirty="0"/>
              <a:t>U</a:t>
            </a:r>
            <a:r>
              <a:rPr lang="en-US" altLang="ja-JP" dirty="0"/>
              <a:t>-Y 12.553)</a:t>
            </a:r>
          </a:p>
          <a:p>
            <a:pPr marL="0" indent="0">
              <a:buNone/>
            </a:pPr>
            <a:endParaRPr lang="en-US" altLang="ja-JP" dirty="0"/>
          </a:p>
          <a:p>
            <a:pPr marL="0" indent="0">
              <a:buNone/>
            </a:pPr>
            <a:r>
              <a:rPr lang="en-US" altLang="ja-JP" dirty="0"/>
              <a:t>―</a:t>
            </a:r>
            <a:r>
              <a:rPr kumimoji="1" lang="en-US" altLang="ja-JP" dirty="0"/>
              <a:t>What is your </a:t>
            </a:r>
            <a:r>
              <a:rPr kumimoji="1" lang="en-US" altLang="ja-JP" dirty="0">
                <a:solidFill>
                  <a:srgbClr val="FF0000"/>
                </a:solidFill>
              </a:rPr>
              <a:t>nation</a:t>
            </a:r>
            <a:r>
              <a:rPr kumimoji="1" lang="en-US" altLang="ja-JP" dirty="0"/>
              <a:t> if I may ask? says the citizen.</a:t>
            </a:r>
          </a:p>
          <a:p>
            <a:pPr marL="0" indent="0">
              <a:buNone/>
            </a:pPr>
            <a:r>
              <a:rPr lang="en-US" altLang="ja-JP" dirty="0"/>
              <a:t>―</a:t>
            </a:r>
            <a:r>
              <a:rPr kumimoji="1" lang="en-US" altLang="ja-JP" dirty="0"/>
              <a:t>Ireland, says Bloom. I was born here. Ireland.(</a:t>
            </a:r>
            <a:r>
              <a:rPr kumimoji="1" lang="en-US" altLang="ja-JP" i="1" dirty="0"/>
              <a:t>U</a:t>
            </a:r>
            <a:r>
              <a:rPr kumimoji="1" lang="en-US" altLang="ja-JP" dirty="0"/>
              <a:t> 12.1430-31)</a:t>
            </a:r>
          </a:p>
          <a:p>
            <a:pPr marL="0" indent="0">
              <a:buNone/>
            </a:pPr>
            <a:endParaRPr lang="en-US" altLang="ja-JP" dirty="0"/>
          </a:p>
          <a:p>
            <a:pPr marL="0" indent="0">
              <a:buNone/>
            </a:pPr>
            <a:r>
              <a:rPr kumimoji="1" lang="ja-JP" altLang="en-US" dirty="0"/>
              <a:t>→</a:t>
            </a:r>
            <a:r>
              <a:rPr kumimoji="1" lang="en-US" altLang="ja-JP" dirty="0"/>
              <a:t>nation</a:t>
            </a:r>
            <a:r>
              <a:rPr kumimoji="1" lang="ja-JP" altLang="en-US" dirty="0"/>
              <a:t>という単語が持つ意味の二重性（国民／国家）</a:t>
            </a:r>
          </a:p>
        </p:txBody>
      </p:sp>
    </p:spTree>
    <p:extLst>
      <p:ext uri="{BB962C8B-B14F-4D97-AF65-F5344CB8AC3E}">
        <p14:creationId xmlns:p14="http://schemas.microsoft.com/office/powerpoint/2010/main" val="24775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2496</TotalTime>
  <Words>2254</Words>
  <Application>Microsoft Office PowerPoint</Application>
  <PresentationFormat>ワイド画面</PresentationFormat>
  <Paragraphs>128</Paragraphs>
  <Slides>20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Arial</vt:lpstr>
      <vt:lpstr>Calibri</vt:lpstr>
      <vt:lpstr>Calibri Light</vt:lpstr>
      <vt:lpstr>1_Office テーマ</vt:lpstr>
      <vt:lpstr> 2022年の『ユリシーズ』　第12回読書会</vt:lpstr>
      <vt:lpstr>場所とナショナリズム</vt:lpstr>
      <vt:lpstr>実は結構歩いている「俺」とジョウ</vt:lpstr>
      <vt:lpstr>「アーバー・ヒル」にある「ロイヤル兵舎」</vt:lpstr>
      <vt:lpstr>バーニー・キアナン酒場 https://www.joyceproject.com/notes/120004kiernans.htm </vt:lpstr>
      <vt:lpstr>国民(nation)とは？</vt:lpstr>
      <vt:lpstr>近代国民国家(nation-state)</vt:lpstr>
      <vt:lpstr>国民(nation)とは？</vt:lpstr>
      <vt:lpstr>国民／国家</vt:lpstr>
      <vt:lpstr>包摂(inclusion)と排除(exclusion)</vt:lpstr>
      <vt:lpstr>排除(exclusion)と包摂(inclusion)</vt:lpstr>
      <vt:lpstr>排除のための「迫害」</vt:lpstr>
      <vt:lpstr>迫害されるユダヤ人／アイルランド人</vt:lpstr>
      <vt:lpstr>Cormac Ó Gráda, Jewish Ireland in the Age of Joyce: A Socioeconomic History. Princeton UP, 2006, p.32.</vt:lpstr>
      <vt:lpstr>○○人として感じること</vt:lpstr>
      <vt:lpstr>〈市民〉の排他的ナショナリズム</vt:lpstr>
      <vt:lpstr>〈市民〉の排他的ナショナリズム</vt:lpstr>
      <vt:lpstr>憎悪のナショナリズムと愛のナショナリズム</vt:lpstr>
      <vt:lpstr>憎悪のナショナリズムと愛のナショナリズム</vt:lpstr>
      <vt:lpstr>異教徒(gentile)である／でないブルーム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2014年6月16日の写真</dc:title>
  <dc:creator>小林 広直</dc:creator>
  <cp:lastModifiedBy>小林広直</cp:lastModifiedBy>
  <cp:revision>167</cp:revision>
  <cp:lastPrinted>2021-06-27T03:54:40Z</cp:lastPrinted>
  <dcterms:created xsi:type="dcterms:W3CDTF">2020-06-27T12:47:53Z</dcterms:created>
  <dcterms:modified xsi:type="dcterms:W3CDTF">2021-08-08T09:32:25Z</dcterms:modified>
</cp:coreProperties>
</file>